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147483045" r:id="rId4"/>
    <p:sldId id="2147483139" r:id="rId5"/>
    <p:sldId id="2147483075" r:id="rId6"/>
    <p:sldId id="286" r:id="rId7"/>
    <p:sldId id="2147483044" r:id="rId8"/>
    <p:sldId id="2147483116" r:id="rId9"/>
    <p:sldId id="2147483119" r:id="rId10"/>
    <p:sldId id="284" r:id="rId11"/>
    <p:sldId id="282" r:id="rId12"/>
    <p:sldId id="2147483120" r:id="rId13"/>
    <p:sldId id="2147483134" r:id="rId14"/>
    <p:sldId id="2147483122" r:id="rId15"/>
    <p:sldId id="261" r:id="rId16"/>
    <p:sldId id="5625" r:id="rId17"/>
    <p:sldId id="2147483083" r:id="rId18"/>
    <p:sldId id="2147483125" r:id="rId19"/>
    <p:sldId id="2147483041" r:id="rId20"/>
    <p:sldId id="2147483055" r:id="rId21"/>
    <p:sldId id="2147483137" r:id="rId22"/>
    <p:sldId id="2147483138" r:id="rId23"/>
    <p:sldId id="2147483126" r:id="rId24"/>
    <p:sldId id="2147483127" r:id="rId25"/>
    <p:sldId id="2147483128" r:id="rId26"/>
    <p:sldId id="2147483129" r:id="rId27"/>
    <p:sldId id="2147483130" r:id="rId28"/>
    <p:sldId id="2147483131" r:id="rId29"/>
    <p:sldId id="2147483132" r:id="rId30"/>
    <p:sldId id="2147483077" r:id="rId31"/>
    <p:sldId id="214748310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BA48AA-1C10-7056-2050-EC184D2FAA57}" name="Xingbo Wu" initials="XW" userId="S::xingbowu@microsoft.com::414db411-0c71-43ec-9a95-445caabbfc98" providerId="AD"/>
  <p188:author id="{CE120FF7-E093-43F3-0D22-64A2F26ACB85}" name="Paolo Costa" initials="PC" userId="S::pcosta@microsoft.com::8b915f48-9fe5-4bbf-8812-7d2afbc2f4e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46C770-8EC9-4DC6-A818-DC6C3466E5E3}" v="20" dt="2025-11-18T09:40:51.3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40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shyanth Narayanan" userId="c82bab27-4c07-4b3c-8d64-e44d165e4ed9" providerId="ADAL" clId="{8419A920-F738-42D0-BB2A-098B8CBCCE7F}"/>
    <pc:docChg chg="undo custSel modSld">
      <pc:chgData name="Dushyanth Narayanan" userId="c82bab27-4c07-4b3c-8d64-e44d165e4ed9" providerId="ADAL" clId="{8419A920-F738-42D0-BB2A-098B8CBCCE7F}" dt="2025-11-18T09:42:34.104" v="32" actId="14100"/>
      <pc:docMkLst>
        <pc:docMk/>
      </pc:docMkLst>
      <pc:sldChg chg="modSp">
        <pc:chgData name="Dushyanth Narayanan" userId="c82bab27-4c07-4b3c-8d64-e44d165e4ed9" providerId="ADAL" clId="{8419A920-F738-42D0-BB2A-098B8CBCCE7F}" dt="2025-11-18T09:40:51.306" v="19" actId="313"/>
        <pc:sldMkLst>
          <pc:docMk/>
          <pc:sldMk cId="377436840" sldId="282"/>
        </pc:sldMkLst>
        <pc:spChg chg="mod">
          <ac:chgData name="Dushyanth Narayanan" userId="c82bab27-4c07-4b3c-8d64-e44d165e4ed9" providerId="ADAL" clId="{8419A920-F738-42D0-BB2A-098B8CBCCE7F}" dt="2025-11-18T09:40:51.306" v="19" actId="313"/>
          <ac:spMkLst>
            <pc:docMk/>
            <pc:sldMk cId="377436840" sldId="282"/>
            <ac:spMk id="71" creationId="{5E99FC79-5A07-FF4B-2C35-8470A427A4B2}"/>
          </ac:spMkLst>
        </pc:spChg>
      </pc:sldChg>
      <pc:sldChg chg="modSp">
        <pc:chgData name="Dushyanth Narayanan" userId="c82bab27-4c07-4b3c-8d64-e44d165e4ed9" providerId="ADAL" clId="{8419A920-F738-42D0-BB2A-098B8CBCCE7F}" dt="2025-11-18T09:40:34.509" v="18" actId="20577"/>
        <pc:sldMkLst>
          <pc:docMk/>
          <pc:sldMk cId="1725302239" sldId="284"/>
        </pc:sldMkLst>
        <pc:spChg chg="mod">
          <ac:chgData name="Dushyanth Narayanan" userId="c82bab27-4c07-4b3c-8d64-e44d165e4ed9" providerId="ADAL" clId="{8419A920-F738-42D0-BB2A-098B8CBCCE7F}" dt="2025-11-18T09:40:34.509" v="18" actId="20577"/>
          <ac:spMkLst>
            <pc:docMk/>
            <pc:sldMk cId="1725302239" sldId="284"/>
            <ac:spMk id="6" creationId="{B0C49E35-5A05-1803-6EF6-B2727D2D338A}"/>
          </ac:spMkLst>
        </pc:spChg>
      </pc:sldChg>
      <pc:sldChg chg="addSp delSp modSp mod">
        <pc:chgData name="Dushyanth Narayanan" userId="c82bab27-4c07-4b3c-8d64-e44d165e4ed9" providerId="ADAL" clId="{8419A920-F738-42D0-BB2A-098B8CBCCE7F}" dt="2025-11-18T09:42:34.104" v="32" actId="14100"/>
        <pc:sldMkLst>
          <pc:docMk/>
          <pc:sldMk cId="2707955992" sldId="2147483120"/>
        </pc:sldMkLst>
        <pc:spChg chg="add del mod">
          <ac:chgData name="Dushyanth Narayanan" userId="c82bab27-4c07-4b3c-8d64-e44d165e4ed9" providerId="ADAL" clId="{8419A920-F738-42D0-BB2A-098B8CBCCE7F}" dt="2025-11-18T09:41:40.248" v="23" actId="22"/>
          <ac:spMkLst>
            <pc:docMk/>
            <pc:sldMk cId="2707955992" sldId="2147483120"/>
            <ac:spMk id="23" creationId="{60020AC4-F332-4DAD-C449-BBAC96ACE4AD}"/>
          </ac:spMkLst>
        </pc:spChg>
        <pc:spChg chg="add mod">
          <ac:chgData name="Dushyanth Narayanan" userId="c82bab27-4c07-4b3c-8d64-e44d165e4ed9" providerId="ADAL" clId="{8419A920-F738-42D0-BB2A-098B8CBCCE7F}" dt="2025-11-18T09:42:34.104" v="32" actId="14100"/>
          <ac:spMkLst>
            <pc:docMk/>
            <pc:sldMk cId="2707955992" sldId="2147483120"/>
            <ac:spMk id="25" creationId="{BC916B60-1B8A-B7A5-AABF-CA0F70149EA9}"/>
          </ac:spMkLst>
        </pc:spChg>
      </pc:sldChg>
    </pc:docChg>
  </pc:docChgLst>
  <pc:docChgLst>
    <pc:chgData name="Dushyanth Narayanan" userId="c82bab27-4c07-4b3c-8d64-e44d165e4ed9" providerId="ADAL" clId="{8790B960-9671-42B5-8174-A38DC50425FA}"/>
    <pc:docChg chg="undo custSel delSld modSld">
      <pc:chgData name="Dushyanth Narayanan" userId="c82bab27-4c07-4b3c-8d64-e44d165e4ed9" providerId="ADAL" clId="{8790B960-9671-42B5-8174-A38DC50425FA}" dt="2025-11-03T14:51:09.477" v="167"/>
      <pc:docMkLst>
        <pc:docMk/>
      </pc:docMkLst>
      <pc:sldChg chg="modSp mod">
        <pc:chgData name="Dushyanth Narayanan" userId="c82bab27-4c07-4b3c-8d64-e44d165e4ed9" providerId="ADAL" clId="{8790B960-9671-42B5-8174-A38DC50425FA}" dt="2025-11-03T14:24:12.174" v="128" actId="1076"/>
        <pc:sldMkLst>
          <pc:docMk/>
          <pc:sldMk cId="1725302239" sldId="284"/>
        </pc:sldMkLst>
        <pc:spChg chg="mod">
          <ac:chgData name="Dushyanth Narayanan" userId="c82bab27-4c07-4b3c-8d64-e44d165e4ed9" providerId="ADAL" clId="{8790B960-9671-42B5-8174-A38DC50425FA}" dt="2025-11-03T14:24:12.174" v="128" actId="1076"/>
          <ac:spMkLst>
            <pc:docMk/>
            <pc:sldMk cId="1725302239" sldId="284"/>
            <ac:spMk id="9" creationId="{36350210-98CA-FD7A-9A46-215EAD88EDAD}"/>
          </ac:spMkLst>
        </pc:spChg>
      </pc:sldChg>
      <pc:sldChg chg="addSp delSp modSp mod delAnim">
        <pc:chgData name="Dushyanth Narayanan" userId="c82bab27-4c07-4b3c-8d64-e44d165e4ed9" providerId="ADAL" clId="{8790B960-9671-42B5-8174-A38DC50425FA}" dt="2025-11-03T14:51:09.477" v="167"/>
        <pc:sldMkLst>
          <pc:docMk/>
          <pc:sldMk cId="2587912785" sldId="286"/>
        </pc:sldMkLst>
        <pc:spChg chg="add mod">
          <ac:chgData name="Dushyanth Narayanan" userId="c82bab27-4c07-4b3c-8d64-e44d165e4ed9" providerId="ADAL" clId="{8790B960-9671-42B5-8174-A38DC50425FA}" dt="2025-11-03T14:18:02.643" v="47" actId="6549"/>
          <ac:spMkLst>
            <pc:docMk/>
            <pc:sldMk cId="2587912785" sldId="286"/>
            <ac:spMk id="8" creationId="{D933315B-9A52-73B1-85F9-E5621063A9E2}"/>
          </ac:spMkLst>
        </pc:spChg>
        <pc:spChg chg="mod">
          <ac:chgData name="Dushyanth Narayanan" userId="c82bab27-4c07-4b3c-8d64-e44d165e4ed9" providerId="ADAL" clId="{8790B960-9671-42B5-8174-A38DC50425FA}" dt="2025-11-03T14:17:39.112" v="20" actId="20577"/>
          <ac:spMkLst>
            <pc:docMk/>
            <pc:sldMk cId="2587912785" sldId="286"/>
            <ac:spMk id="26" creationId="{F478A3AA-61C1-CACC-6973-0EC46ABE0998}"/>
          </ac:spMkLst>
        </pc:spChg>
        <pc:spChg chg="mod">
          <ac:chgData name="Dushyanth Narayanan" userId="c82bab27-4c07-4b3c-8d64-e44d165e4ed9" providerId="ADAL" clId="{8790B960-9671-42B5-8174-A38DC50425FA}" dt="2025-11-03T14:51:09.477" v="167"/>
          <ac:spMkLst>
            <pc:docMk/>
            <pc:sldMk cId="2587912785" sldId="286"/>
            <ac:spMk id="27" creationId="{937D1F6D-1DD5-6DA4-EB1E-5028DBE506F7}"/>
          </ac:spMkLst>
        </pc:spChg>
        <pc:picChg chg="mod">
          <ac:chgData name="Dushyanth Narayanan" userId="c82bab27-4c07-4b3c-8d64-e44d165e4ed9" providerId="ADAL" clId="{8790B960-9671-42B5-8174-A38DC50425FA}" dt="2025-11-03T14:09:40.878" v="6" actId="1076"/>
          <ac:picMkLst>
            <pc:docMk/>
            <pc:sldMk cId="2587912785" sldId="286"/>
            <ac:picMk id="1034" creationId="{79B1C93A-3DDA-5F3D-2531-B37F40EAD2B1}"/>
          </ac:picMkLst>
        </pc:picChg>
      </pc:sldChg>
      <pc:sldChg chg="modSp mod">
        <pc:chgData name="Dushyanth Narayanan" userId="c82bab27-4c07-4b3c-8d64-e44d165e4ed9" providerId="ADAL" clId="{8790B960-9671-42B5-8174-A38DC50425FA}" dt="2025-11-03T14:25:14.541" v="130" actId="1076"/>
        <pc:sldMkLst>
          <pc:docMk/>
          <pc:sldMk cId="1785702852" sldId="5625"/>
        </pc:sldMkLst>
        <pc:spChg chg="mod">
          <ac:chgData name="Dushyanth Narayanan" userId="c82bab27-4c07-4b3c-8d64-e44d165e4ed9" providerId="ADAL" clId="{8790B960-9671-42B5-8174-A38DC50425FA}" dt="2025-11-03T14:25:14.541" v="130" actId="1076"/>
          <ac:spMkLst>
            <pc:docMk/>
            <pc:sldMk cId="1785702852" sldId="5625"/>
            <ac:spMk id="6" creationId="{4CB7E357-21CB-44D8-9EAE-4DCCC5CBC8C0}"/>
          </ac:spMkLst>
        </pc:spChg>
        <pc:grpChg chg="mod">
          <ac:chgData name="Dushyanth Narayanan" userId="c82bab27-4c07-4b3c-8d64-e44d165e4ed9" providerId="ADAL" clId="{8790B960-9671-42B5-8174-A38DC50425FA}" dt="2025-11-03T14:25:09.976" v="129"/>
          <ac:grpSpMkLst>
            <pc:docMk/>
            <pc:sldMk cId="1785702852" sldId="5625"/>
            <ac:grpSpMk id="4" creationId="{70DCF1D4-239C-9260-ACDB-91A34B6BBF78}"/>
          </ac:grpSpMkLst>
        </pc:grpChg>
        <pc:picChg chg="mod">
          <ac:chgData name="Dushyanth Narayanan" userId="c82bab27-4c07-4b3c-8d64-e44d165e4ed9" providerId="ADAL" clId="{8790B960-9671-42B5-8174-A38DC50425FA}" dt="2025-11-03T14:25:09.976" v="129"/>
          <ac:picMkLst>
            <pc:docMk/>
            <pc:sldMk cId="1785702852" sldId="5625"/>
            <ac:picMk id="1026" creationId="{5DE313CF-3A14-DFB1-2654-5A7C25E3B2FE}"/>
          </ac:picMkLst>
        </pc:picChg>
      </pc:sldChg>
      <pc:sldChg chg="addSp delSp modSp mod">
        <pc:chgData name="Dushyanth Narayanan" userId="c82bab27-4c07-4b3c-8d64-e44d165e4ed9" providerId="ADAL" clId="{8790B960-9671-42B5-8174-A38DC50425FA}" dt="2025-11-03T14:24:04.090" v="127" actId="167"/>
        <pc:sldMkLst>
          <pc:docMk/>
          <pc:sldMk cId="343612249" sldId="2147483044"/>
        </pc:sldMkLst>
        <pc:spChg chg="mod">
          <ac:chgData name="Dushyanth Narayanan" userId="c82bab27-4c07-4b3c-8d64-e44d165e4ed9" providerId="ADAL" clId="{8790B960-9671-42B5-8174-A38DC50425FA}" dt="2025-11-03T14:23:47.028" v="124" actId="1076"/>
          <ac:spMkLst>
            <pc:docMk/>
            <pc:sldMk cId="343612249" sldId="2147483044"/>
            <ac:spMk id="15" creationId="{4B9CA532-E316-55F5-458B-C0B6BAA2A016}"/>
          </ac:spMkLst>
        </pc:spChg>
        <pc:picChg chg="add mod">
          <ac:chgData name="Dushyanth Narayanan" userId="c82bab27-4c07-4b3c-8d64-e44d165e4ed9" providerId="ADAL" clId="{8790B960-9671-42B5-8174-A38DC50425FA}" dt="2025-11-03T14:24:04.090" v="127" actId="167"/>
          <ac:picMkLst>
            <pc:docMk/>
            <pc:sldMk cId="343612249" sldId="2147483044"/>
            <ac:picMk id="7" creationId="{743CA176-550C-FA0B-3D09-148E0974E22D}"/>
          </ac:picMkLst>
        </pc:picChg>
      </pc:sldChg>
      <pc:sldChg chg="modSp mod">
        <pc:chgData name="Dushyanth Narayanan" userId="c82bab27-4c07-4b3c-8d64-e44d165e4ed9" providerId="ADAL" clId="{8790B960-9671-42B5-8174-A38DC50425FA}" dt="2025-11-03T14:09:42.047" v="7" actId="1076"/>
        <pc:sldMkLst>
          <pc:docMk/>
          <pc:sldMk cId="2650106463" sldId="2147483045"/>
        </pc:sldMkLst>
        <pc:spChg chg="mod">
          <ac:chgData name="Dushyanth Narayanan" userId="c82bab27-4c07-4b3c-8d64-e44d165e4ed9" providerId="ADAL" clId="{8790B960-9671-42B5-8174-A38DC50425FA}" dt="2025-11-03T14:09:42.047" v="7" actId="1076"/>
          <ac:spMkLst>
            <pc:docMk/>
            <pc:sldMk cId="2650106463" sldId="2147483045"/>
            <ac:spMk id="13" creationId="{1A9D9D99-6667-9301-A431-19C97B5BD705}"/>
          </ac:spMkLst>
        </pc:spChg>
      </pc:sldChg>
      <pc:sldChg chg="modSp mod">
        <pc:chgData name="Dushyanth Narayanan" userId="c82bab27-4c07-4b3c-8d64-e44d165e4ed9" providerId="ADAL" clId="{8790B960-9671-42B5-8174-A38DC50425FA}" dt="2025-11-03T14:30:02.451" v="134" actId="20577"/>
        <pc:sldMkLst>
          <pc:docMk/>
          <pc:sldMk cId="1290368654" sldId="2147483128"/>
        </pc:sldMkLst>
        <pc:spChg chg="mod">
          <ac:chgData name="Dushyanth Narayanan" userId="c82bab27-4c07-4b3c-8d64-e44d165e4ed9" providerId="ADAL" clId="{8790B960-9671-42B5-8174-A38DC50425FA}" dt="2025-11-03T14:30:02.451" v="134" actId="20577"/>
          <ac:spMkLst>
            <pc:docMk/>
            <pc:sldMk cId="1290368654" sldId="2147483128"/>
            <ac:spMk id="11" creationId="{1AB21B08-B645-F850-316C-3ED5424FDB1E}"/>
          </ac:spMkLst>
        </pc:spChg>
      </pc:sldChg>
      <pc:sldChg chg="modSp mod">
        <pc:chgData name="Dushyanth Narayanan" userId="c82bab27-4c07-4b3c-8d64-e44d165e4ed9" providerId="ADAL" clId="{8790B960-9671-42B5-8174-A38DC50425FA}" dt="2025-11-03T14:47:06.794" v="165" actId="27636"/>
        <pc:sldMkLst>
          <pc:docMk/>
          <pc:sldMk cId="343289213" sldId="2147483134"/>
        </pc:sldMkLst>
        <pc:spChg chg="mod">
          <ac:chgData name="Dushyanth Narayanan" userId="c82bab27-4c07-4b3c-8d64-e44d165e4ed9" providerId="ADAL" clId="{8790B960-9671-42B5-8174-A38DC50425FA}" dt="2025-11-03T14:47:06.794" v="165" actId="27636"/>
          <ac:spMkLst>
            <pc:docMk/>
            <pc:sldMk cId="343289213" sldId="2147483134"/>
            <ac:spMk id="24" creationId="{91E7B723-2701-9D85-E319-A7B3E2E3CCE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E7D1A-D551-48C5-AEAF-AA3E276366BC}" type="datetimeFigureOut">
              <a:rPr lang="en-GB" smtClean="0"/>
              <a:t>18/11/2025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F0CC3-561A-4E06-B856-38749E792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007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0CC3-561A-4E06-B856-38749E79210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723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0CC3-561A-4E06-B856-38749E79210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185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0CC3-561A-4E06-B856-38749E79210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25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207E5-9AC3-3464-2411-89C28EEAA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86F9E8-7FCD-FF30-809F-5658185E06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AB8B2F-406E-5EC8-935F-494786393D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561F7-CF40-609C-E856-8745EC3B80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0CC3-561A-4E06-B856-38749E79210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887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06FA1-06B7-DBD3-165A-3BFB22B17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BB768C-1AD2-2FD3-AA2C-674050DD7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D108AB-51D8-AA4B-153C-2CDBD7E58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7BDD8-F530-9645-0048-05538B6270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0CC3-561A-4E06-B856-38749E79210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940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A78AE-8052-0331-D97F-C26A666A7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E3B89B-9CC6-DE06-122D-8E8FD073D8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055C97-06F5-07A7-5104-FC94A9EA8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B5181-49B1-DD53-BF8E-28CB5B1F8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0CC3-561A-4E06-B856-38749E79210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231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0CC3-561A-4E06-B856-38749E79210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571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C5807-3C07-777E-30C4-EC61EC5AE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087AF6-3FD6-AC5E-2ED9-459FEFB08A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E5952A-EF2A-7177-B266-0C49F0653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3D4D7-62B3-DD6D-46C6-0109EB6FB3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0CC3-561A-4E06-B856-38749E79210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276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DE272-C0DE-42BD-B08C-BAFCE238401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878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0CC3-561A-4E06-B856-38749E79210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648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EB6B4-A1B5-76D8-F11F-2C739E584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8A10FD-05FB-4F6F-9E40-23CA8B6616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53C32E-67C6-590A-8215-42EF2BE739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CD9C6-AB49-A3B7-CEEA-ADA493EB71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0CC3-561A-4E06-B856-38749E79210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59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0CC3-561A-4E06-B856-38749E79210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703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0CC3-561A-4E06-B856-38749E79210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592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8E3FC-0361-4A06-8609-280AD25B4C7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208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0CC3-561A-4E06-B856-38749E79210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205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91C4C-C105-2119-D610-A290977DC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E8C553-52E7-E547-C0AE-621EE1521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BC654-4F7A-D19C-EFB6-BD19F4A53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37D0-7129-4DBD-9EE8-BCA7D7F8F805}" type="datetime1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771EB-54B4-8759-7515-B47C32A37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5A8C9-83D3-4D40-95DD-F2A96CBE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981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20BC0-6F02-EB76-1486-7F48C4D6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A095EC-6DF2-3B34-C5AF-5F3021702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019D1-4408-8E6E-6E25-6BEE6F490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DC26B-6143-410D-8077-C6BB23BFEA93}" type="datetime1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8E9D9-CAC0-F34C-4314-01B5D0180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91CA6-7E1F-E70C-630D-36840796F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30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E95A9A-CCC2-333F-094F-B05AE70C2E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61E78-21A2-9644-41A3-989A8C8A7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DBE70-1501-2B71-D4A3-65C183C59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CA3F-5BFD-48F7-B0AD-9CD19B22E764}" type="datetime1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53D01-B628-097D-7673-6A67254E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8BB6-EDDE-2EAE-3C60-492A9BEA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216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6BE88EF-4C6C-4438-8D32-C84CE542C9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0049" y="2322445"/>
            <a:ext cx="10253663" cy="932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AC8D5EF-33A1-4BE2-BA34-CEAD8359BB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9300" y="1043305"/>
            <a:ext cx="10253832" cy="683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GB"/>
              <a:t>Event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93BC2-9FCD-42B5-A531-D5CB2AC7DB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9301" y="4397375"/>
            <a:ext cx="6389076" cy="619529"/>
          </a:xfrm>
        </p:spPr>
        <p:txBody>
          <a:bodyPr/>
          <a:lstStyle>
            <a:lvl1pPr marL="0" indent="0">
              <a:buNone/>
              <a:defRPr sz="314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C5A5E2A-6A2E-481E-9626-32E75D698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9300" y="5039280"/>
            <a:ext cx="6389076" cy="619529"/>
          </a:xfrm>
        </p:spPr>
        <p:txBody>
          <a:bodyPr/>
          <a:lstStyle>
            <a:lvl1pPr marL="0" indent="0">
              <a:buNone/>
              <a:defRPr sz="314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pic>
        <p:nvPicPr>
          <p:cNvPr id="2" name="Picture 1" descr="A white line drawing of a bridge&#10;&#10;Description automatically generated">
            <a:extLst>
              <a:ext uri="{FF2B5EF4-FFF2-40B4-BE49-F238E27FC236}">
                <a16:creationId xmlns:a16="http://schemas.microsoft.com/office/drawing/2014/main" id="{A2145EF7-A046-43F9-A2DB-13EFD6BCF3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20594"/>
            <a:ext cx="5944710" cy="200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93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Ev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line drawing of a bridge&#10;&#10;Description automatically generated">
            <a:extLst>
              <a:ext uri="{FF2B5EF4-FFF2-40B4-BE49-F238E27FC236}">
                <a16:creationId xmlns:a16="http://schemas.microsoft.com/office/drawing/2014/main" id="{19CC48E5-E9CE-8109-00E8-40A3CB20AE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763" y="17766"/>
            <a:ext cx="2044603" cy="688824"/>
          </a:xfrm>
          <a:prstGeom prst="rect">
            <a:avLst/>
          </a:prstGeom>
          <a:solidFill>
            <a:schemeClr val="accent6">
              <a:lumMod val="1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8495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prstGeom prst="rect">
            <a:avLst/>
          </a:prstGeo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63209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Purple_With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prstGeom prst="rect">
            <a:avLst/>
          </a:prstGeo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white line drawing of a bridge&#10;&#10;Description automatically generated">
            <a:extLst>
              <a:ext uri="{FF2B5EF4-FFF2-40B4-BE49-F238E27FC236}">
                <a16:creationId xmlns:a16="http://schemas.microsoft.com/office/drawing/2014/main" id="{3E163FB3-5B7A-27E1-EC72-BE0B484464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39" y="4308228"/>
            <a:ext cx="6975118" cy="234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77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099190"/>
            <a:ext cx="4482124" cy="4677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79285" rIns="179285" bIns="179285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  <p:pic>
        <p:nvPicPr>
          <p:cNvPr id="3" name="Picture 2" descr="A white line drawing of a bridge&#10;&#10;Description automatically generated">
            <a:extLst>
              <a:ext uri="{FF2B5EF4-FFF2-40B4-BE49-F238E27FC236}">
                <a16:creationId xmlns:a16="http://schemas.microsoft.com/office/drawing/2014/main" id="{D045AAE5-FC4F-C237-100E-9E9533C0DF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39" y="4308228"/>
            <a:ext cx="6975118" cy="234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64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59D37-A07A-4A9E-0E74-C426A7C57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22DD6-D50E-5F27-02E0-3E0152545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418DF-B34B-15BE-9BCA-1F9B98EAB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C253-487E-4399-8749-7FEBDCCB66AE}" type="datetimeFigureOut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726E3-1799-F2AD-8BFC-E2E8C4709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57E35-2909-3461-DD32-6F5820AF0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68A91-6B8B-4329-A795-57C9A23BE0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532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A1E6-05DC-47FD-B88D-13F839A8B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B3D86-2394-43AA-721F-13B6B9388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BA101-7538-A331-8A52-548B37885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FAF4-C902-43D1-ABCE-3062EF9EE0F9}" type="datetime1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2BB99-05E8-4A21-4930-E7BA8AB52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E8C7B-6CE7-C047-4A74-A6FA1A8B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39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8B27-254B-916F-3C2A-81885B046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F3280-FE72-9AC2-5828-2921A635F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5975E-D22E-171C-E13C-F0950F935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38704-4BFC-43AD-ACCC-CAAA6ED4EF92}" type="datetime1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21D17-FB18-02AA-0CD4-C462C6182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28021-D5DE-401C-36B8-7BBE7EA8A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79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F76CF-03CD-48AC-B39F-CF9B7B80A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B4B0B-E88B-431F-DF72-90A84284E9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E358F-AC1B-2164-3514-2A0F8BD98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98A75E-4A89-A11D-5FBF-7BE9649E0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C05E-6381-4CCF-B094-85FB0DD4A7B5}" type="datetime1">
              <a:rPr lang="en-GB" smtClean="0"/>
              <a:t>18/11/2025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31A0A-CC2E-905C-6976-C8D7C4B95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97EB5-8ABB-5F38-C41A-9A3A250D2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735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0C1B2-0D97-B45C-9373-3699D6905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EAF39-0B57-5D59-BB46-0E2765697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F21AD1-1EB9-CE93-FE60-49BC9E486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47C372-6264-9FB1-8220-574963160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F57A4F-BA22-31AF-ECE8-75A6D9884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CF5F3C-2F9D-E7A0-DBE7-9458FC9F0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983EF-280B-411E-B248-024971D91A9E}" type="datetime1">
              <a:rPr lang="en-GB" smtClean="0"/>
              <a:t>18/11/2025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704C32-6195-3278-F9F5-4809366CF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256365-3AD1-EEEF-FADD-F84D05CC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22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5BB49-7EFD-7843-DAFF-3D108AFF3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E6F31A-4F15-5CBB-E1F1-687E4B7A8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3E64-C5F7-468E-B80E-B0628CF37CDD}" type="datetime1">
              <a:rPr lang="en-GB" smtClean="0"/>
              <a:t>18/11/2025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73359-57D0-EAC0-F131-F9BAA818A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6CE7-E24E-B9C2-0235-5931661E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927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A341D4-0FCC-014A-2E21-1E34674E1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FF9F-A198-4335-AC2E-C8ACC07DE0BB}" type="datetime1">
              <a:rPr lang="en-GB" smtClean="0"/>
              <a:t>18/11/2025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3CDF2C-9B2D-6D5F-575F-50EE3E104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EC2B2-250F-6002-5D8A-165F38014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187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AAE20-01E5-67EF-3905-ED039B4AE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07E17-6615-2063-313A-ADB16FD51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AA3ED6-AC76-B1B3-E853-2FDBDDE72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B07088-153E-4EDE-70C8-8DD41678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7213-F410-4F95-828F-5A367539D587}" type="datetime1">
              <a:rPr lang="en-GB" smtClean="0"/>
              <a:t>18/11/2025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10A392-A1B6-3F71-E70B-8A6818809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94DB7-39C0-D437-F2BF-2EE8564AB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432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5B8A1-07E9-F3A9-C6B5-ACD5D1D11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CEA155-CBDD-2B97-E441-52DE48045B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6DD7B-8A35-4564-6FF1-9F1F18828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BEBE1-707E-E4F5-4524-B68F88017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C0E1-A699-4218-AE56-09B9AC587485}" type="datetime1">
              <a:rPr lang="en-GB" smtClean="0"/>
              <a:t>18/11/2025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697B6-3277-24FD-E347-A9643DF10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3D9C01-3E66-4C17-116D-E344BABB8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971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7E8AFE-3FF4-7A3B-EDDB-F587464EC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84C3E-BF16-8866-2A70-D8B688466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B625F-5995-8770-FC42-8CE76D4A0F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111554-357E-414E-99BD-1F3123D31184}" type="datetime1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13935-D7A4-885F-8050-5B41DBC6E2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Systems Research In the AI Era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A92BA-91A8-E364-44AA-C3195A18E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5137C9-E0DE-4F78-82C8-76DC275B02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0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39" y="1189176"/>
            <a:ext cx="11653521" cy="226326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5400000">
            <a:off x="9187079" y="3012391"/>
            <a:ext cx="6858623" cy="8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4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1pPr>
    </p:titleStyle>
    <p:bodyStyle>
      <a:lvl1pPr marL="224097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52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4819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74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672290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896386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12048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10.1145/3718958.3750510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emiengineering.com/plotting-the-next-semiconductor-road-map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blog/nvidia-rubin-cpx-accelerates-inference-performance-and-efficiency-for-1m-token-context-workloads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ewsletter.semianalysis.com/p/another-giant-leap-the-rubin-cpx-specialized-accelerator-rack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eeexplore.ieee.org/document/7920815" TargetMode="Externa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ieeexplore.ieee.org/document/7477494" TargetMode="External"/><Relationship Id="rId3" Type="http://schemas.openxmlformats.org/officeDocument/2006/relationships/hyperlink" Target="https://ieeexplore.ieee.org/abstract/document/9567191" TargetMode="External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hyperlink" Target="https://www.tomshardware.com/pc-components/gpus/tsmc-to-build-base-dies-for-hbm4-memory-on-its-12nm-and-5nm-nodes" TargetMode="External"/><Relationship Id="rId5" Type="http://schemas.openxmlformats.org/officeDocument/2006/relationships/hyperlink" Target="https://arxiv.org/abs/2504.16112" TargetMode="External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hyperlink" Target="https://www.kedglobal.com/korean-chipmakers/newsView/ked20240715001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poch.ai/blog/training-compute-of-frontier-ai-models-grows-by-4-5x-per-year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developer.nvidia.com/blog/nvidia-gh200-superchip-delivers-breakthrough-energy-efficiency-and-node-consolidation-for-apache-spark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tscnews.com/copilot-pc/introducing-copilot-pcs/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10.1145/3718958.3750510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ature.com/articles/s41586-025-09430-z" TargetMode="External"/><Relationship Id="rId5" Type="http://schemas.openxmlformats.org/officeDocument/2006/relationships/hyperlink" Target="https://dl.acm.org/doi/10.1145/3764862.3768175" TargetMode="External"/><Relationship Id="rId4" Type="http://schemas.openxmlformats.org/officeDocument/2006/relationships/hyperlink" Target="https://dl.acm.org/doi/abs/10.1145/3713082.373039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blogs.microsoft.com/blog/2025/09/18/inside-the-worlds-most-powerful-ai-datacenter/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hyperlink" Target="https://www.nvidia.com/en-eu/data-center/h100/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hyperlink" Target="https://www.forbes.com/sites/karlfreund/2024/11/18/cerebras-now-the-fastest-llm-inference-processor--its-not-even-close/" TargetMode="External"/><Relationship Id="rId5" Type="http://schemas.openxmlformats.org/officeDocument/2006/relationships/image" Target="../media/image17.jpeg"/><Relationship Id="rId10" Type="http://schemas.openxmlformats.org/officeDocument/2006/relationships/hyperlink" Target="https://spectrum.ieee.org/new-inference-chips" TargetMode="External"/><Relationship Id="rId4" Type="http://schemas.openxmlformats.org/officeDocument/2006/relationships/image" Target="../media/image16.svg"/><Relationship Id="rId9" Type="http://schemas.openxmlformats.org/officeDocument/2006/relationships/hyperlink" Target="https://www.techspot.com/news/99071-amd-take-ai-instinct-mi300x-combines-cpu-gpu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ol.com/blackwell-key-nvidias-next-growth-112757137.html" TargetMode="Externa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omshardware.com/tech-industry/artificial-intelligence/microsoft-azure-flaunts-worlds-first-custom-nvidia-blackwell-racks" TargetMode="Externa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96D84-A1BC-CD12-6BBF-E85670E5FE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Systems research in the AI era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7E89BD-B78A-1FD8-C407-09DA3CCC5E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Dushyanth Narayanan</a:t>
            </a:r>
          </a:p>
          <a:p>
            <a:r>
              <a:rPr lang="en-GB" dirty="0"/>
              <a:t>Microsoft Research Future AI Infrastructure (MSR FAI)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22B61-3577-63EA-160E-3F34BDDE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8799A-24CB-4E72-AEDE-8B9DA9BEE046}" type="datetime1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64ED1-7237-A181-D803-1CE93F575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C5635-01A1-AA0E-F625-5921D6BE2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653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4C4F3-F54D-3167-3016-7CFE4A62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Bandwidth-reach </a:t>
            </a:r>
            <a:r>
              <a:rPr lang="en-GB" dirty="0" err="1"/>
              <a:t>tradeoff</a:t>
            </a:r>
            <a:endParaRPr lang="en-GB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A0A39D3-3707-1010-DFD9-20010BB3C23E}"/>
              </a:ext>
            </a:extLst>
          </p:cNvPr>
          <p:cNvGrpSpPr/>
          <p:nvPr/>
        </p:nvGrpSpPr>
        <p:grpSpPr>
          <a:xfrm>
            <a:off x="0" y="1654853"/>
            <a:ext cx="6237001" cy="2740848"/>
            <a:chOff x="-9724" y="2354799"/>
            <a:chExt cx="6237001" cy="2740848"/>
          </a:xfrm>
        </p:grpSpPr>
        <p:sp>
          <p:nvSpPr>
            <p:cNvPr id="5" name="Arrow: Down 4">
              <a:extLst>
                <a:ext uri="{FF2B5EF4-FFF2-40B4-BE49-F238E27FC236}">
                  <a16:creationId xmlns:a16="http://schemas.microsoft.com/office/drawing/2014/main" id="{C33FCBE8-FF10-FBC1-9C3B-2D310C3570D1}"/>
                </a:ext>
              </a:extLst>
            </p:cNvPr>
            <p:cNvSpPr/>
            <p:nvPr/>
          </p:nvSpPr>
          <p:spPr>
            <a:xfrm>
              <a:off x="1892373" y="3955631"/>
              <a:ext cx="240337" cy="1140016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D4EB41-B8CB-D3A2-27C1-D6F625E1F565}"/>
                </a:ext>
              </a:extLst>
            </p:cNvPr>
            <p:cNvSpPr txBox="1"/>
            <p:nvPr/>
          </p:nvSpPr>
          <p:spPr>
            <a:xfrm>
              <a:off x="-9724" y="4122578"/>
              <a:ext cx="19518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~10x</a:t>
              </a:r>
              <a:b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oversubscription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63ECC4F-C74A-EF57-8B37-79ADA9EF3683}"/>
                </a:ext>
              </a:extLst>
            </p:cNvPr>
            <p:cNvGrpSpPr/>
            <p:nvPr/>
          </p:nvGrpSpPr>
          <p:grpSpPr>
            <a:xfrm>
              <a:off x="1388757" y="2354799"/>
              <a:ext cx="4838520" cy="2677347"/>
              <a:chOff x="1388757" y="2354799"/>
              <a:chExt cx="4838520" cy="2677347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2E53353-949E-825E-DE6B-3B8FC0CF7B83}"/>
                  </a:ext>
                </a:extLst>
              </p:cNvPr>
              <p:cNvSpPr/>
              <p:nvPr/>
            </p:nvSpPr>
            <p:spPr bwMode="auto">
              <a:xfrm>
                <a:off x="2988991" y="2756852"/>
                <a:ext cx="2403579" cy="1007856"/>
              </a:xfrm>
              <a:prstGeom prst="roundRect">
                <a:avLst>
                  <a:gd name="adj" fmla="val 7756"/>
                </a:avLst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0A2940F-F7D2-F5A4-6DAF-BDCA41F67DA5}"/>
                  </a:ext>
                </a:extLst>
              </p:cNvPr>
              <p:cNvSpPr txBox="1"/>
              <p:nvPr/>
            </p:nvSpPr>
            <p:spPr>
              <a:xfrm>
                <a:off x="2988990" y="2886167"/>
                <a:ext cx="2403579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NVLink</a:t>
                </a: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7.2 </a:t>
                </a:r>
                <a:r>
                  <a:rPr kumimoji="0" lang="en-GB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Tbps</a:t>
                </a: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/GPU</a:t>
                </a:r>
                <a:b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</a:b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72 GPUs</a:t>
                </a: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C87B866-2FB7-2484-ED23-6AB0BA4B6B7F}"/>
                  </a:ext>
                </a:extLst>
              </p:cNvPr>
              <p:cNvSpPr/>
              <p:nvPr/>
            </p:nvSpPr>
            <p:spPr bwMode="auto">
              <a:xfrm>
                <a:off x="2192950" y="3234872"/>
                <a:ext cx="745858" cy="480118"/>
              </a:xfrm>
              <a:prstGeom prst="roundRect">
                <a:avLst>
                  <a:gd name="adj" fmla="val 7756"/>
                </a:avLst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1D3D425-95F3-78E0-8D5E-53641999D8AE}"/>
                  </a:ext>
                </a:extLst>
              </p:cNvPr>
              <p:cNvSpPr/>
              <p:nvPr/>
            </p:nvSpPr>
            <p:spPr bwMode="auto">
              <a:xfrm>
                <a:off x="5463064" y="3233760"/>
                <a:ext cx="745858" cy="480118"/>
              </a:xfrm>
              <a:prstGeom prst="roundRect">
                <a:avLst>
                  <a:gd name="adj" fmla="val 7756"/>
                </a:avLst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0BAD6B43-2675-4D3C-95D5-AE9AFE2933A0}"/>
                  </a:ext>
                </a:extLst>
              </p:cNvPr>
              <p:cNvSpPr/>
              <p:nvPr/>
            </p:nvSpPr>
            <p:spPr bwMode="auto">
              <a:xfrm>
                <a:off x="2269684" y="3751212"/>
                <a:ext cx="167867" cy="122331"/>
              </a:xfrm>
              <a:prstGeom prst="roundRect">
                <a:avLst>
                  <a:gd name="adj" fmla="val 516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3F0B9D1-5BFB-6142-51B3-FAE9A513DDAB}"/>
                  </a:ext>
                </a:extLst>
              </p:cNvPr>
              <p:cNvSpPr/>
              <p:nvPr/>
            </p:nvSpPr>
            <p:spPr bwMode="auto">
              <a:xfrm>
                <a:off x="2694209" y="3751212"/>
                <a:ext cx="167867" cy="122331"/>
              </a:xfrm>
              <a:prstGeom prst="roundRect">
                <a:avLst>
                  <a:gd name="adj" fmla="val 516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A483905-F463-F2E7-FEDC-641E4A09C5FF}"/>
                  </a:ext>
                </a:extLst>
              </p:cNvPr>
              <p:cNvGrpSpPr/>
              <p:nvPr/>
            </p:nvGrpSpPr>
            <p:grpSpPr>
              <a:xfrm>
                <a:off x="2469621" y="3778445"/>
                <a:ext cx="192515" cy="54134"/>
                <a:chOff x="6450013" y="3115735"/>
                <a:chExt cx="162590" cy="45719"/>
              </a:xfrm>
              <a:solidFill>
                <a:schemeClr val="accent3"/>
              </a:solidFill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21CA131-DEBA-AB80-3005-3B3962C0312D}"/>
                    </a:ext>
                  </a:extLst>
                </p:cNvPr>
                <p:cNvSpPr/>
                <p:nvPr/>
              </p:nvSpPr>
              <p:spPr bwMode="auto">
                <a:xfrm>
                  <a:off x="6450013" y="3115735"/>
                  <a:ext cx="45719" cy="45719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7A4E6EB-B3FE-9C77-DABA-A3980767F687}"/>
                    </a:ext>
                  </a:extLst>
                </p:cNvPr>
                <p:cNvSpPr/>
                <p:nvPr/>
              </p:nvSpPr>
              <p:spPr bwMode="auto">
                <a:xfrm>
                  <a:off x="6508449" y="3115735"/>
                  <a:ext cx="45719" cy="45719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568AEE52-3429-CDE1-00A9-5EEBAB43D045}"/>
                    </a:ext>
                  </a:extLst>
                </p:cNvPr>
                <p:cNvSpPr/>
                <p:nvPr/>
              </p:nvSpPr>
              <p:spPr bwMode="auto">
                <a:xfrm>
                  <a:off x="6566884" y="3115735"/>
                  <a:ext cx="45719" cy="45719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24E0A95-DD2D-F5DD-B759-834D275D1787}"/>
                  </a:ext>
                </a:extLst>
              </p:cNvPr>
              <p:cNvGrpSpPr/>
              <p:nvPr/>
            </p:nvGrpSpPr>
            <p:grpSpPr>
              <a:xfrm>
                <a:off x="3547325" y="3719019"/>
                <a:ext cx="1326802" cy="247316"/>
                <a:chOff x="7911536" y="4841251"/>
                <a:chExt cx="656281" cy="122331"/>
              </a:xfrm>
            </p:grpSpPr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13E5DF8B-C18E-D59A-AF1C-44ACE8A9B1C0}"/>
                    </a:ext>
                  </a:extLst>
                </p:cNvPr>
                <p:cNvSpPr/>
                <p:nvPr/>
              </p:nvSpPr>
              <p:spPr bwMode="auto">
                <a:xfrm>
                  <a:off x="7911536" y="4841251"/>
                  <a:ext cx="201217" cy="122331"/>
                </a:xfrm>
                <a:prstGeom prst="roundRect">
                  <a:avLst>
                    <a:gd name="adj" fmla="val 5160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C25FBED8-F99B-DE8A-BF18-CDB63DD7BE6B}"/>
                    </a:ext>
                  </a:extLst>
                </p:cNvPr>
                <p:cNvSpPr/>
                <p:nvPr/>
              </p:nvSpPr>
              <p:spPr bwMode="auto">
                <a:xfrm>
                  <a:off x="8367169" y="4841251"/>
                  <a:ext cx="200648" cy="122331"/>
                </a:xfrm>
                <a:prstGeom prst="roundRect">
                  <a:avLst>
                    <a:gd name="adj" fmla="val 5160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DD79ABAA-70A7-B16D-34DE-3858180217A7}"/>
                    </a:ext>
                  </a:extLst>
                </p:cNvPr>
                <p:cNvGrpSpPr/>
                <p:nvPr/>
              </p:nvGrpSpPr>
              <p:grpSpPr>
                <a:xfrm>
                  <a:off x="8142582" y="4868484"/>
                  <a:ext cx="192515" cy="54134"/>
                  <a:chOff x="6450013" y="3115735"/>
                  <a:chExt cx="162590" cy="45719"/>
                </a:xfrm>
                <a:solidFill>
                  <a:schemeClr val="accent3"/>
                </a:solidFill>
              </p:grpSpPr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5840754A-AFD1-653A-97B6-1580491EA70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450013" y="3115735"/>
                    <a:ext cx="45719" cy="45719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32472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BE755E82-F621-5B88-C81F-2AB7BA39045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08449" y="3115735"/>
                    <a:ext cx="45719" cy="45719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32472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A91FD3A4-51A5-1B7C-42A1-758EC02084F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66884" y="3115735"/>
                    <a:ext cx="45719" cy="45719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32472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1200" cap="none" spc="0" normalizeH="0" baseline="0" noProof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</p:grpSp>
          </p:grp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5D30D5D-FFC4-1903-EECF-5C76F3FA7A78}"/>
                  </a:ext>
                </a:extLst>
              </p:cNvPr>
              <p:cNvSpPr/>
              <p:nvPr/>
            </p:nvSpPr>
            <p:spPr bwMode="auto">
              <a:xfrm>
                <a:off x="5539798" y="3750100"/>
                <a:ext cx="167867" cy="122331"/>
              </a:xfrm>
              <a:prstGeom prst="roundRect">
                <a:avLst>
                  <a:gd name="adj" fmla="val 516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F999D5E7-8FBB-22B7-6D79-456BFA2CF7A7}"/>
                  </a:ext>
                </a:extLst>
              </p:cNvPr>
              <p:cNvSpPr/>
              <p:nvPr/>
            </p:nvSpPr>
            <p:spPr bwMode="auto">
              <a:xfrm>
                <a:off x="5964323" y="3750100"/>
                <a:ext cx="167867" cy="122331"/>
              </a:xfrm>
              <a:prstGeom prst="roundRect">
                <a:avLst>
                  <a:gd name="adj" fmla="val 516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2943944-1376-7C9A-ABBA-3C4CD3B85DFC}"/>
                  </a:ext>
                </a:extLst>
              </p:cNvPr>
              <p:cNvGrpSpPr/>
              <p:nvPr/>
            </p:nvGrpSpPr>
            <p:grpSpPr>
              <a:xfrm>
                <a:off x="5739735" y="3777333"/>
                <a:ext cx="192515" cy="54134"/>
                <a:chOff x="6450013" y="3115735"/>
                <a:chExt cx="162590" cy="45719"/>
              </a:xfrm>
              <a:solidFill>
                <a:schemeClr val="accent3"/>
              </a:solidFill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F1C7F12F-52B6-DE81-5778-FCCE6ABCA1F8}"/>
                    </a:ext>
                  </a:extLst>
                </p:cNvPr>
                <p:cNvSpPr/>
                <p:nvPr/>
              </p:nvSpPr>
              <p:spPr bwMode="auto">
                <a:xfrm>
                  <a:off x="6450013" y="3115735"/>
                  <a:ext cx="45719" cy="45719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50F10224-2336-B9D2-83DC-AE8DE15C82B3}"/>
                    </a:ext>
                  </a:extLst>
                </p:cNvPr>
                <p:cNvSpPr/>
                <p:nvPr/>
              </p:nvSpPr>
              <p:spPr bwMode="auto">
                <a:xfrm>
                  <a:off x="6508449" y="3115735"/>
                  <a:ext cx="45719" cy="45719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E882A128-0025-52F4-0687-CEA34940FA27}"/>
                    </a:ext>
                  </a:extLst>
                </p:cNvPr>
                <p:cNvSpPr/>
                <p:nvPr/>
              </p:nvSpPr>
              <p:spPr bwMode="auto">
                <a:xfrm>
                  <a:off x="6566884" y="3115735"/>
                  <a:ext cx="45719" cy="45719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90C97618-4601-4294-1A60-83AAE049D1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65878" y="3444714"/>
                <a:ext cx="0" cy="302592"/>
              </a:xfrm>
              <a:prstGeom prst="straightConnector1">
                <a:avLst/>
              </a:prstGeom>
              <a:ln w="53975">
                <a:solidFill>
                  <a:srgbClr val="FFA38B"/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D56404A2-2F7A-76D8-B64B-397D059823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38648" y="3441493"/>
                <a:ext cx="0" cy="302592"/>
              </a:xfrm>
              <a:prstGeom prst="straightConnector1">
                <a:avLst/>
              </a:prstGeom>
              <a:ln w="53975">
                <a:solidFill>
                  <a:srgbClr val="FFA38B"/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414DBB-C507-3595-03EC-FA4EB7E7BD75}"/>
                  </a:ext>
                </a:extLst>
              </p:cNvPr>
              <p:cNvSpPr txBox="1"/>
              <p:nvPr/>
            </p:nvSpPr>
            <p:spPr>
              <a:xfrm>
                <a:off x="3552567" y="3740187"/>
                <a:ext cx="38745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GPU</a:t>
                </a: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B1AB8FA-2C3A-6617-250F-5A41F6B5BC25}"/>
                  </a:ext>
                </a:extLst>
              </p:cNvPr>
              <p:cNvSpPr/>
              <p:nvPr/>
            </p:nvSpPr>
            <p:spPr bwMode="auto">
              <a:xfrm>
                <a:off x="3852901" y="3557884"/>
                <a:ext cx="790647" cy="233759"/>
              </a:xfrm>
              <a:custGeom>
                <a:avLst/>
                <a:gdLst>
                  <a:gd name="connsiteX0" fmla="*/ 0 w 790647"/>
                  <a:gd name="connsiteY0" fmla="*/ 185630 h 233759"/>
                  <a:gd name="connsiteX1" fmla="*/ 61877 w 790647"/>
                  <a:gd name="connsiteY1" fmla="*/ 116878 h 233759"/>
                  <a:gd name="connsiteX2" fmla="*/ 151254 w 790647"/>
                  <a:gd name="connsiteY2" fmla="*/ 48126 h 233759"/>
                  <a:gd name="connsiteX3" fmla="*/ 268132 w 790647"/>
                  <a:gd name="connsiteY3" fmla="*/ 6875 h 233759"/>
                  <a:gd name="connsiteX4" fmla="*/ 364385 w 790647"/>
                  <a:gd name="connsiteY4" fmla="*/ 0 h 233759"/>
                  <a:gd name="connsiteX5" fmla="*/ 467513 w 790647"/>
                  <a:gd name="connsiteY5" fmla="*/ 41251 h 233759"/>
                  <a:gd name="connsiteX6" fmla="*/ 508764 w 790647"/>
                  <a:gd name="connsiteY6" fmla="*/ 55001 h 233759"/>
                  <a:gd name="connsiteX7" fmla="*/ 570641 w 790647"/>
                  <a:gd name="connsiteY7" fmla="*/ 68751 h 233759"/>
                  <a:gd name="connsiteX8" fmla="*/ 598141 w 790647"/>
                  <a:gd name="connsiteY8" fmla="*/ 75627 h 233759"/>
                  <a:gd name="connsiteX9" fmla="*/ 632517 w 790647"/>
                  <a:gd name="connsiteY9" fmla="*/ 103127 h 233759"/>
                  <a:gd name="connsiteX10" fmla="*/ 687519 w 790647"/>
                  <a:gd name="connsiteY10" fmla="*/ 130628 h 233759"/>
                  <a:gd name="connsiteX11" fmla="*/ 715020 w 790647"/>
                  <a:gd name="connsiteY11" fmla="*/ 165004 h 233759"/>
                  <a:gd name="connsiteX12" fmla="*/ 790647 w 790647"/>
                  <a:gd name="connsiteY12" fmla="*/ 233756 h 233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90647" h="233759">
                    <a:moveTo>
                      <a:pt x="0" y="185630"/>
                    </a:moveTo>
                    <a:cubicBezTo>
                      <a:pt x="20626" y="162713"/>
                      <a:pt x="39063" y="137618"/>
                      <a:pt x="61877" y="116878"/>
                    </a:cubicBezTo>
                    <a:cubicBezTo>
                      <a:pt x="89689" y="91594"/>
                      <a:pt x="119739" y="68611"/>
                      <a:pt x="151254" y="48126"/>
                    </a:cubicBezTo>
                    <a:cubicBezTo>
                      <a:pt x="172052" y="34607"/>
                      <a:pt x="250274" y="9851"/>
                      <a:pt x="268132" y="6875"/>
                    </a:cubicBezTo>
                    <a:cubicBezTo>
                      <a:pt x="299860" y="1587"/>
                      <a:pt x="332301" y="2292"/>
                      <a:pt x="364385" y="0"/>
                    </a:cubicBezTo>
                    <a:cubicBezTo>
                      <a:pt x="441875" y="12915"/>
                      <a:pt x="371505" y="-3552"/>
                      <a:pt x="467513" y="41251"/>
                    </a:cubicBezTo>
                    <a:cubicBezTo>
                      <a:pt x="480647" y="47380"/>
                      <a:pt x="494759" y="51267"/>
                      <a:pt x="508764" y="55001"/>
                    </a:cubicBezTo>
                    <a:cubicBezTo>
                      <a:pt x="529179" y="60445"/>
                      <a:pt x="550053" y="64000"/>
                      <a:pt x="570641" y="68751"/>
                    </a:cubicBezTo>
                    <a:cubicBezTo>
                      <a:pt x="579848" y="70876"/>
                      <a:pt x="588974" y="73335"/>
                      <a:pt x="598141" y="75627"/>
                    </a:cubicBezTo>
                    <a:cubicBezTo>
                      <a:pt x="609600" y="84794"/>
                      <a:pt x="620020" y="95436"/>
                      <a:pt x="632517" y="103127"/>
                    </a:cubicBezTo>
                    <a:cubicBezTo>
                      <a:pt x="649974" y="113870"/>
                      <a:pt x="671121" y="118329"/>
                      <a:pt x="687519" y="130628"/>
                    </a:cubicBezTo>
                    <a:cubicBezTo>
                      <a:pt x="699258" y="139433"/>
                      <a:pt x="705008" y="154276"/>
                      <a:pt x="715020" y="165004"/>
                    </a:cubicBezTo>
                    <a:cubicBezTo>
                      <a:pt x="780701" y="235377"/>
                      <a:pt x="751693" y="233756"/>
                      <a:pt x="790647" y="233756"/>
                    </a:cubicBezTo>
                  </a:path>
                </a:pathLst>
              </a:cu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6BEDCCBA-9D17-804C-972D-341A0649EE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03193" y="3411286"/>
                <a:ext cx="0" cy="302592"/>
              </a:xfrm>
              <a:prstGeom prst="straightConnector1">
                <a:avLst/>
              </a:prstGeom>
              <a:ln w="53975">
                <a:solidFill>
                  <a:srgbClr val="FFA38B"/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E75517C-C195-1EDF-EEF4-C2E88CCB8798}"/>
                  </a:ext>
                </a:extLst>
              </p:cNvPr>
              <p:cNvSpPr txBox="1"/>
              <p:nvPr/>
            </p:nvSpPr>
            <p:spPr>
              <a:xfrm>
                <a:off x="1388757" y="2354799"/>
                <a:ext cx="16483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NVIDIA Blackwell NVL72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C8B9D74-017D-5950-1E14-169CC638DB64}"/>
                  </a:ext>
                </a:extLst>
              </p:cNvPr>
              <p:cNvGrpSpPr/>
              <p:nvPr/>
            </p:nvGrpSpPr>
            <p:grpSpPr>
              <a:xfrm>
                <a:off x="2211305" y="3892130"/>
                <a:ext cx="4015972" cy="1140016"/>
                <a:chOff x="359652" y="3742044"/>
                <a:chExt cx="8756639" cy="1785148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91F183A1-2D7A-900E-7FB9-17EC205E1EA6}"/>
                    </a:ext>
                  </a:extLst>
                </p:cNvPr>
                <p:cNvSpPr/>
                <p:nvPr/>
              </p:nvSpPr>
              <p:spPr bwMode="auto">
                <a:xfrm>
                  <a:off x="359652" y="3742044"/>
                  <a:ext cx="8756639" cy="1785148"/>
                </a:xfrm>
                <a:prstGeom prst="roundRect">
                  <a:avLst>
                    <a:gd name="adj" fmla="val 5866"/>
                  </a:avLst>
                </a:prstGeom>
                <a:solidFill>
                  <a:srgbClr val="463668"/>
                </a:solidFill>
                <a:ln w="19050"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72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0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90FFF27-A7B0-7E7D-F375-F396C8BCD2C9}"/>
                    </a:ext>
                  </a:extLst>
                </p:cNvPr>
                <p:cNvSpPr txBox="1"/>
                <p:nvPr/>
              </p:nvSpPr>
              <p:spPr>
                <a:xfrm>
                  <a:off x="1461904" y="4542348"/>
                  <a:ext cx="6709361" cy="8916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36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GB" sz="1600" dirty="0">
                      <a:solidFill>
                        <a:srgbClr val="FFFFF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Ethernet/IB 800 Gbps/GPU</a:t>
                  </a:r>
                </a:p>
                <a:p>
                  <a:pPr marL="0" marR="0" lvl="0" indent="0" algn="ctr" defTabSz="91436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rPr>
                    <a:t>100,000s GPUs</a:t>
                  </a:r>
                </a:p>
              </p:txBody>
            </p:sp>
          </p:grpSp>
          <p:sp>
            <p:nvSpPr>
              <p:cNvPr id="9" name="Arrow: Down 8">
                <a:extLst>
                  <a:ext uri="{FF2B5EF4-FFF2-40B4-BE49-F238E27FC236}">
                    <a16:creationId xmlns:a16="http://schemas.microsoft.com/office/drawing/2014/main" id="{C0E9E840-F1A4-5010-6564-6779773853AF}"/>
                  </a:ext>
                </a:extLst>
              </p:cNvPr>
              <p:cNvSpPr/>
              <p:nvPr/>
            </p:nvSpPr>
            <p:spPr bwMode="auto">
              <a:xfrm>
                <a:off x="2451646" y="3864886"/>
                <a:ext cx="265174" cy="515299"/>
              </a:xfrm>
              <a:prstGeom prst="downArrow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" name="Arrow: Down 9">
                <a:extLst>
                  <a:ext uri="{FF2B5EF4-FFF2-40B4-BE49-F238E27FC236}">
                    <a16:creationId xmlns:a16="http://schemas.microsoft.com/office/drawing/2014/main" id="{1071C036-E065-EBA7-90FB-C0922CCD1346}"/>
                  </a:ext>
                </a:extLst>
              </p:cNvPr>
              <p:cNvSpPr/>
              <p:nvPr/>
            </p:nvSpPr>
            <p:spPr bwMode="auto">
              <a:xfrm>
                <a:off x="4086702" y="3937979"/>
                <a:ext cx="265174" cy="438300"/>
              </a:xfrm>
              <a:prstGeom prst="downArrow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" name="Arrow: Down 10">
                <a:extLst>
                  <a:ext uri="{FF2B5EF4-FFF2-40B4-BE49-F238E27FC236}">
                    <a16:creationId xmlns:a16="http://schemas.microsoft.com/office/drawing/2014/main" id="{0F3A4EAE-8898-F34F-6B10-A77BF8073E4F}"/>
                  </a:ext>
                </a:extLst>
              </p:cNvPr>
              <p:cNvSpPr/>
              <p:nvPr/>
            </p:nvSpPr>
            <p:spPr bwMode="auto">
              <a:xfrm>
                <a:off x="5721760" y="3863774"/>
                <a:ext cx="265174" cy="515299"/>
              </a:xfrm>
              <a:prstGeom prst="downArrow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F482D4-BE8B-A78C-A239-BB22A54FE7EF}"/>
              </a:ext>
            </a:extLst>
          </p:cNvPr>
          <p:cNvCxnSpPr>
            <a:cxnSpLocks/>
            <a:stCxn id="55" idx="1"/>
            <a:endCxn id="14" idx="3"/>
          </p:cNvCxnSpPr>
          <p:nvPr/>
        </p:nvCxnSpPr>
        <p:spPr>
          <a:xfrm flipH="1" flipV="1">
            <a:off x="6237001" y="3762192"/>
            <a:ext cx="1372763" cy="1597631"/>
          </a:xfrm>
          <a:prstGeom prst="straightConnector1">
            <a:avLst/>
          </a:prstGeom>
          <a:ln w="25400">
            <a:solidFill>
              <a:schemeClr val="accent4"/>
            </a:solidFill>
            <a:headEnd type="none" w="lg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6CDD547-630A-1E05-6B6B-240E23BDADFB}"/>
              </a:ext>
            </a:extLst>
          </p:cNvPr>
          <p:cNvCxnSpPr>
            <a:cxnSpLocks/>
            <a:stCxn id="63" idx="1"/>
            <a:endCxn id="21" idx="3"/>
          </p:cNvCxnSpPr>
          <p:nvPr/>
        </p:nvCxnSpPr>
        <p:spPr>
          <a:xfrm flipH="1">
            <a:off x="6218646" y="2604121"/>
            <a:ext cx="2046732" cy="169752"/>
          </a:xfrm>
          <a:prstGeom prst="straightConnector1">
            <a:avLst/>
          </a:prstGeom>
          <a:ln w="25400">
            <a:solidFill>
              <a:schemeClr val="accent2"/>
            </a:solidFill>
            <a:headEnd type="none" w="lg" len="me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4E8C41-C5F4-954A-2AE9-FA589AEAE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4E1D0-18AD-43CE-8515-D7BF959238EA}" type="datetime1">
              <a:rPr lang="en-GB" smtClean="0"/>
              <a:t>18/11/2025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0669737-002E-97BD-60A7-5587209CA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282DF3A-D4AA-D71C-B2F6-CF955D39B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10</a:t>
            </a:fld>
            <a:endParaRPr lang="en-GB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E8A320B-20C7-AD64-22F8-65CFE0186DE8}"/>
              </a:ext>
            </a:extLst>
          </p:cNvPr>
          <p:cNvGrpSpPr>
            <a:grpSpLocks noChangeAspect="1"/>
          </p:cNvGrpSpPr>
          <p:nvPr/>
        </p:nvGrpSpPr>
        <p:grpSpPr>
          <a:xfrm>
            <a:off x="7592909" y="4121423"/>
            <a:ext cx="3437682" cy="2476800"/>
            <a:chOff x="7143746" y="3378760"/>
            <a:chExt cx="4613093" cy="332366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3AD9E3F-A022-E10C-6AD5-3F1739B8FFD6}"/>
                </a:ext>
              </a:extLst>
            </p:cNvPr>
            <p:cNvGrpSpPr/>
            <p:nvPr/>
          </p:nvGrpSpPr>
          <p:grpSpPr>
            <a:xfrm>
              <a:off x="7143746" y="3378760"/>
              <a:ext cx="4613093" cy="3323667"/>
              <a:chOff x="167065" y="3426381"/>
              <a:chExt cx="4613093" cy="3323667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C7B97AA-43C1-4A46-73BD-7FCE045C26F2}"/>
                  </a:ext>
                </a:extLst>
              </p:cNvPr>
              <p:cNvGrpSpPr/>
              <p:nvPr/>
            </p:nvGrpSpPr>
            <p:grpSpPr>
              <a:xfrm>
                <a:off x="167065" y="3426381"/>
                <a:ext cx="4613093" cy="3323667"/>
                <a:chOff x="77032" y="1373998"/>
                <a:chExt cx="3470645" cy="2622591"/>
              </a:xfrm>
            </p:grpSpPr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B29FDBB9-66FD-F809-BDC4-115966F63D1B}"/>
                    </a:ext>
                  </a:extLst>
                </p:cNvPr>
                <p:cNvSpPr txBox="1"/>
                <p:nvPr/>
              </p:nvSpPr>
              <p:spPr>
                <a:xfrm>
                  <a:off x="77032" y="1424897"/>
                  <a:ext cx="3437565" cy="3642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ea"/>
                      <a:cs typeface="Segoe UI Semibold" panose="020B0702040204020203" pitchFamily="34" charset="0"/>
                    </a:rPr>
                    <a:t>Optics (lasers)</a:t>
                  </a:r>
                </a:p>
              </p:txBody>
            </p:sp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37998C26-6C18-F382-826B-8F4CD5510CA1}"/>
                    </a:ext>
                  </a:extLst>
                </p:cNvPr>
                <p:cNvSpPr/>
                <p:nvPr/>
              </p:nvSpPr>
              <p:spPr>
                <a:xfrm>
                  <a:off x="94049" y="1373998"/>
                  <a:ext cx="3453628" cy="2622591"/>
                </a:xfrm>
                <a:prstGeom prst="roundRect">
                  <a:avLst>
                    <a:gd name="adj" fmla="val 4457"/>
                  </a:avLst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9C4E301-C165-F832-31FE-D7660E988BF5}"/>
                  </a:ext>
                </a:extLst>
              </p:cNvPr>
              <p:cNvSpPr txBox="1"/>
              <p:nvPr/>
            </p:nvSpPr>
            <p:spPr>
              <a:xfrm>
                <a:off x="469624" y="4128402"/>
                <a:ext cx="4194881" cy="413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E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High power, failure-prone,</a:t>
                </a: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 </a:t>
                </a: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long reach</a:t>
                </a: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670F475-6C0B-6267-2235-32D5BB8F9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84682" y="4793783"/>
              <a:ext cx="3531220" cy="175711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9C4E368-615B-F1DB-C47C-29D76801A231}"/>
              </a:ext>
            </a:extLst>
          </p:cNvPr>
          <p:cNvGrpSpPr>
            <a:grpSpLocks noChangeAspect="1"/>
          </p:cNvGrpSpPr>
          <p:nvPr/>
        </p:nvGrpSpPr>
        <p:grpSpPr>
          <a:xfrm>
            <a:off x="8248520" y="1365565"/>
            <a:ext cx="3438115" cy="2477112"/>
            <a:chOff x="1135774" y="3378760"/>
            <a:chExt cx="4613093" cy="332366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D7489F4-7257-E176-CD5F-6B4B6F2F7D23}"/>
                </a:ext>
              </a:extLst>
            </p:cNvPr>
            <p:cNvGrpSpPr/>
            <p:nvPr/>
          </p:nvGrpSpPr>
          <p:grpSpPr>
            <a:xfrm>
              <a:off x="1135774" y="3378760"/>
              <a:ext cx="4613093" cy="3323667"/>
              <a:chOff x="167065" y="3426381"/>
              <a:chExt cx="4613093" cy="3323667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A2F02F1-5E02-4397-27C8-221EE58722C2}"/>
                  </a:ext>
                </a:extLst>
              </p:cNvPr>
              <p:cNvGrpSpPr/>
              <p:nvPr/>
            </p:nvGrpSpPr>
            <p:grpSpPr>
              <a:xfrm>
                <a:off x="167065" y="3426381"/>
                <a:ext cx="4613093" cy="3323667"/>
                <a:chOff x="77032" y="1373998"/>
                <a:chExt cx="3470645" cy="2622591"/>
              </a:xfrm>
            </p:grpSpPr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6B0C4F1-7DD8-8C86-5C41-362D6B57805B}"/>
                    </a:ext>
                  </a:extLst>
                </p:cNvPr>
                <p:cNvSpPr txBox="1"/>
                <p:nvPr/>
              </p:nvSpPr>
              <p:spPr>
                <a:xfrm>
                  <a:off x="77032" y="1418216"/>
                  <a:ext cx="3437565" cy="3642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ea"/>
                      <a:cs typeface="Segoe UI Semibold" panose="020B0702040204020203" pitchFamily="34" charset="0"/>
                    </a:rPr>
                    <a:t>Copper</a:t>
                  </a:r>
                </a:p>
              </p:txBody>
            </p:sp>
            <p:sp>
              <p:nvSpPr>
                <p:cNvPr id="63" name="Rectangle: Rounded Corners 62">
                  <a:extLst>
                    <a:ext uri="{FF2B5EF4-FFF2-40B4-BE49-F238E27FC236}">
                      <a16:creationId xmlns:a16="http://schemas.microsoft.com/office/drawing/2014/main" id="{E38E0BC7-C1C0-A4B9-3FA4-7DDFC15C682A}"/>
                    </a:ext>
                  </a:extLst>
                </p:cNvPr>
                <p:cNvSpPr/>
                <p:nvPr/>
              </p:nvSpPr>
              <p:spPr>
                <a:xfrm>
                  <a:off x="94049" y="1373998"/>
                  <a:ext cx="3453628" cy="2622591"/>
                </a:xfrm>
                <a:prstGeom prst="roundRect">
                  <a:avLst>
                    <a:gd name="adj" fmla="val 4457"/>
                  </a:avLst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CF384EE-8155-5D49-E6B5-DAEB41D05740}"/>
                  </a:ext>
                </a:extLst>
              </p:cNvPr>
              <p:cNvSpPr txBox="1"/>
              <p:nvPr/>
            </p:nvSpPr>
            <p:spPr>
              <a:xfrm>
                <a:off x="628769" y="4128402"/>
                <a:ext cx="3645714" cy="412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400" dirty="0">
                    <a:solidFill>
                      <a:srgbClr val="00B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Low power, reliable</a:t>
                </a:r>
                <a:r>
                  <a:rPr lang="en-GB" sz="1400" dirty="0">
                    <a:solidFill>
                      <a:srgbClr val="EE00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, short reach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E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9BCF849-1388-6AEB-F7FF-DBA46DA60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3536" y="4793783"/>
              <a:ext cx="3513600" cy="1756800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5E99FC79-5A07-FF4B-2C35-8470A427A4B2}"/>
              </a:ext>
            </a:extLst>
          </p:cNvPr>
          <p:cNvSpPr txBox="1"/>
          <p:nvPr/>
        </p:nvSpPr>
        <p:spPr>
          <a:xfrm>
            <a:off x="2206937" y="5165960"/>
            <a:ext cx="4109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EE0000"/>
                </a:solidFill>
              </a:rPr>
              <a:t>Can we break this trade-off?</a:t>
            </a:r>
          </a:p>
        </p:txBody>
      </p:sp>
    </p:spTree>
    <p:extLst>
      <p:ext uri="{BB962C8B-B14F-4D97-AF65-F5344CB8AC3E}">
        <p14:creationId xmlns:p14="http://schemas.microsoft.com/office/powerpoint/2010/main" val="37743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B7493-6ABC-8513-0CE5-14363A538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Wide-and-slow to the rescue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2B922-3601-2FD1-D3B0-0393A99BA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FAF4-C902-43D1-ABCE-3062EF9EE0F9}" type="datetime1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20B6E-13B8-0401-BE2D-B6683785A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F6251-6774-5C1E-4C85-C71F28430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11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E04605-2EF9-96E6-0800-194EDBBDBDF8}"/>
              </a:ext>
            </a:extLst>
          </p:cNvPr>
          <p:cNvGrpSpPr/>
          <p:nvPr/>
        </p:nvGrpSpPr>
        <p:grpSpPr>
          <a:xfrm>
            <a:off x="1075344" y="2226395"/>
            <a:ext cx="4445055" cy="1651408"/>
            <a:chOff x="3873473" y="883515"/>
            <a:chExt cx="4445055" cy="1651408"/>
          </a:xfrm>
        </p:grpSpPr>
        <p:pic>
          <p:nvPicPr>
            <p:cNvPr id="7" name="Picture 2" descr="A picture containing cable, connector&#10;&#10;Description automatically generated">
              <a:extLst>
                <a:ext uri="{FF2B5EF4-FFF2-40B4-BE49-F238E27FC236}">
                  <a16:creationId xmlns:a16="http://schemas.microsoft.com/office/drawing/2014/main" id="{B2F4075A-54E0-3AD1-71B2-6E9E6C753B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73473" y="883515"/>
              <a:ext cx="4445055" cy="650246"/>
            </a:xfrm>
            <a:prstGeom prst="rect">
              <a:avLst/>
            </a:prstGeom>
            <a:noFill/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A4B5856-25F2-B49A-B589-408C1D610A3C}"/>
                </a:ext>
              </a:extLst>
            </p:cNvPr>
            <p:cNvSpPr/>
            <p:nvPr/>
          </p:nvSpPr>
          <p:spPr>
            <a:xfrm>
              <a:off x="4097866" y="1755989"/>
              <a:ext cx="694267" cy="77893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371C83A-361C-E5C6-006E-CFBBB484488A}"/>
                </a:ext>
              </a:extLst>
            </p:cNvPr>
            <p:cNvSpPr/>
            <p:nvPr/>
          </p:nvSpPr>
          <p:spPr>
            <a:xfrm>
              <a:off x="7399869" y="1755989"/>
              <a:ext cx="694267" cy="77893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DA3CCDB-2054-6EDC-ECEB-0093A61694C2}"/>
                </a:ext>
              </a:extLst>
            </p:cNvPr>
            <p:cNvCxnSpPr/>
            <p:nvPr/>
          </p:nvCxnSpPr>
          <p:spPr>
            <a:xfrm>
              <a:off x="4792133" y="1880839"/>
              <a:ext cx="26197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225562E-2B07-6DE6-638E-67748ACA172F}"/>
                </a:ext>
              </a:extLst>
            </p:cNvPr>
            <p:cNvCxnSpPr/>
            <p:nvPr/>
          </p:nvCxnSpPr>
          <p:spPr>
            <a:xfrm>
              <a:off x="4780158" y="2010937"/>
              <a:ext cx="26197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BDEE620-C4EC-F0B3-9226-D0E05C5CDA2D}"/>
                </a:ext>
              </a:extLst>
            </p:cNvPr>
            <p:cNvCxnSpPr/>
            <p:nvPr/>
          </p:nvCxnSpPr>
          <p:spPr>
            <a:xfrm>
              <a:off x="4792133" y="2346178"/>
              <a:ext cx="261971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FB1018-1165-9478-2DEA-D3F553C42AAF}"/>
                </a:ext>
              </a:extLst>
            </p:cNvPr>
            <p:cNvSpPr txBox="1"/>
            <p:nvPr/>
          </p:nvSpPr>
          <p:spPr>
            <a:xfrm>
              <a:off x="5748867" y="1880839"/>
              <a:ext cx="69426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5736887-8136-2A4B-9CFD-787AD85F98D1}"/>
              </a:ext>
            </a:extLst>
          </p:cNvPr>
          <p:cNvSpPr txBox="1"/>
          <p:nvPr/>
        </p:nvSpPr>
        <p:spPr>
          <a:xfrm>
            <a:off x="0" y="4104596"/>
            <a:ext cx="637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Few</a:t>
            </a:r>
            <a:r>
              <a:rPr kumimoji="0" lang="en-GB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channels operating at </a:t>
            </a:r>
            <a:r>
              <a:rPr kumimoji="0" lang="en-GB" sz="2000" b="0" i="1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high</a:t>
            </a:r>
            <a:r>
              <a:rPr kumimoji="0" lang="en-GB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speed </a:t>
            </a:r>
            <a:br>
              <a:rPr kumimoji="0" lang="en-GB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GB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(e.g., 800 Gbps = 8 x 100 Gbps)</a:t>
            </a:r>
          </a:p>
        </p:txBody>
      </p:sp>
      <p:pic>
        <p:nvPicPr>
          <p:cNvPr id="13" name="Picture 2" descr="A picture containing cable, connector&#10;&#10;Description automatically generated">
            <a:extLst>
              <a:ext uri="{FF2B5EF4-FFF2-40B4-BE49-F238E27FC236}">
                <a16:creationId xmlns:a16="http://schemas.microsoft.com/office/drawing/2014/main" id="{016181FD-E0EE-560A-3014-61E4D2709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85783" y="1694121"/>
            <a:ext cx="4445055" cy="650246"/>
          </a:xfrm>
          <a:prstGeom prst="rect">
            <a:avLst/>
          </a:prstGeom>
          <a:noFill/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FA5E764-C546-90FF-3AB4-4D00D31C2867}"/>
              </a:ext>
            </a:extLst>
          </p:cNvPr>
          <p:cNvSpPr/>
          <p:nvPr/>
        </p:nvSpPr>
        <p:spPr>
          <a:xfrm>
            <a:off x="7110176" y="2566595"/>
            <a:ext cx="694267" cy="77893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3EFD2B9-7BF0-3B86-98DB-411398A1A94E}"/>
              </a:ext>
            </a:extLst>
          </p:cNvPr>
          <p:cNvSpPr/>
          <p:nvPr/>
        </p:nvSpPr>
        <p:spPr>
          <a:xfrm>
            <a:off x="10412179" y="2566595"/>
            <a:ext cx="694267" cy="77893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ACFC46-1622-F577-3EE4-719E51EB7ED9}"/>
              </a:ext>
            </a:extLst>
          </p:cNvPr>
          <p:cNvSpPr txBox="1"/>
          <p:nvPr/>
        </p:nvSpPr>
        <p:spPr>
          <a:xfrm>
            <a:off x="5949797" y="3478087"/>
            <a:ext cx="637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Many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channels operating at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low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speed </a:t>
            </a:r>
            <a:b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(e.g., 800 Gbps = 400 x 2 Gbps)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52B6E0C-933B-D4A3-006C-A6242B32D968}"/>
              </a:ext>
            </a:extLst>
          </p:cNvPr>
          <p:cNvGrpSpPr/>
          <p:nvPr/>
        </p:nvGrpSpPr>
        <p:grpSpPr>
          <a:xfrm>
            <a:off x="7792468" y="2691445"/>
            <a:ext cx="2619711" cy="584145"/>
            <a:chOff x="4780158" y="1880839"/>
            <a:chExt cx="2619711" cy="58414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BC14650-2009-8DB8-1783-38069365600A}"/>
                </a:ext>
              </a:extLst>
            </p:cNvPr>
            <p:cNvCxnSpPr>
              <a:cxnSpLocks/>
            </p:cNvCxnSpPr>
            <p:nvPr/>
          </p:nvCxnSpPr>
          <p:spPr>
            <a:xfrm>
              <a:off x="4780158" y="1880839"/>
              <a:ext cx="261971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F2CCE8D-C970-D5A6-F983-8E477A56AA2A}"/>
                </a:ext>
              </a:extLst>
            </p:cNvPr>
            <p:cNvCxnSpPr>
              <a:cxnSpLocks/>
            </p:cNvCxnSpPr>
            <p:nvPr/>
          </p:nvCxnSpPr>
          <p:spPr>
            <a:xfrm>
              <a:off x="4780158" y="1915200"/>
              <a:ext cx="261971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DCCB5E4-A696-DBD3-4E55-FBDB31FBE7F2}"/>
                </a:ext>
              </a:extLst>
            </p:cNvPr>
            <p:cNvCxnSpPr>
              <a:cxnSpLocks/>
            </p:cNvCxnSpPr>
            <p:nvPr/>
          </p:nvCxnSpPr>
          <p:spPr>
            <a:xfrm>
              <a:off x="4780158" y="1949561"/>
              <a:ext cx="261971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8FFD6CC-52B1-BCDE-2817-5A7654F9385D}"/>
                </a:ext>
              </a:extLst>
            </p:cNvPr>
            <p:cNvCxnSpPr>
              <a:cxnSpLocks/>
            </p:cNvCxnSpPr>
            <p:nvPr/>
          </p:nvCxnSpPr>
          <p:spPr>
            <a:xfrm>
              <a:off x="4780158" y="1983922"/>
              <a:ext cx="261971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636B9BF-B6B0-F8A6-EE23-99E9F0384EB0}"/>
                </a:ext>
              </a:extLst>
            </p:cNvPr>
            <p:cNvCxnSpPr>
              <a:cxnSpLocks/>
            </p:cNvCxnSpPr>
            <p:nvPr/>
          </p:nvCxnSpPr>
          <p:spPr>
            <a:xfrm>
              <a:off x="4780158" y="2018283"/>
              <a:ext cx="261971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A8D3D1D-B879-82E3-F55B-2DD47DC8D3A4}"/>
                </a:ext>
              </a:extLst>
            </p:cNvPr>
            <p:cNvCxnSpPr>
              <a:cxnSpLocks/>
            </p:cNvCxnSpPr>
            <p:nvPr/>
          </p:nvCxnSpPr>
          <p:spPr>
            <a:xfrm>
              <a:off x="4780158" y="2052644"/>
              <a:ext cx="261971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727596B-22A0-B4BF-DF6E-4A09B2A746B3}"/>
                </a:ext>
              </a:extLst>
            </p:cNvPr>
            <p:cNvCxnSpPr>
              <a:cxnSpLocks/>
            </p:cNvCxnSpPr>
            <p:nvPr/>
          </p:nvCxnSpPr>
          <p:spPr>
            <a:xfrm>
              <a:off x="4780158" y="2087005"/>
              <a:ext cx="261971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5B9F2BA-6A71-B45C-4FE5-7F1B9CA79F09}"/>
                </a:ext>
              </a:extLst>
            </p:cNvPr>
            <p:cNvCxnSpPr>
              <a:cxnSpLocks/>
            </p:cNvCxnSpPr>
            <p:nvPr/>
          </p:nvCxnSpPr>
          <p:spPr>
            <a:xfrm>
              <a:off x="4780158" y="2121366"/>
              <a:ext cx="261971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BB1A278-50CC-228F-6A61-24B1CF92D7B7}"/>
                </a:ext>
              </a:extLst>
            </p:cNvPr>
            <p:cNvCxnSpPr>
              <a:cxnSpLocks/>
            </p:cNvCxnSpPr>
            <p:nvPr/>
          </p:nvCxnSpPr>
          <p:spPr>
            <a:xfrm>
              <a:off x="4780158" y="2155727"/>
              <a:ext cx="261971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AF4A7A4-DEA9-C4DD-D765-ADE96F10A232}"/>
                </a:ext>
              </a:extLst>
            </p:cNvPr>
            <p:cNvCxnSpPr>
              <a:cxnSpLocks/>
            </p:cNvCxnSpPr>
            <p:nvPr/>
          </p:nvCxnSpPr>
          <p:spPr>
            <a:xfrm>
              <a:off x="4780158" y="2190088"/>
              <a:ext cx="261971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95314F5-65F4-D9EE-CF0C-EC561D924603}"/>
                </a:ext>
              </a:extLst>
            </p:cNvPr>
            <p:cNvCxnSpPr>
              <a:cxnSpLocks/>
            </p:cNvCxnSpPr>
            <p:nvPr/>
          </p:nvCxnSpPr>
          <p:spPr>
            <a:xfrm>
              <a:off x="4780158" y="2224449"/>
              <a:ext cx="261971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CFAAEB4-80B3-41D0-04CD-698D839A4304}"/>
                </a:ext>
              </a:extLst>
            </p:cNvPr>
            <p:cNvCxnSpPr>
              <a:cxnSpLocks/>
            </p:cNvCxnSpPr>
            <p:nvPr/>
          </p:nvCxnSpPr>
          <p:spPr>
            <a:xfrm>
              <a:off x="4780158" y="2258810"/>
              <a:ext cx="261971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4F174A3-5E95-056E-60BF-522998ED7F3A}"/>
                </a:ext>
              </a:extLst>
            </p:cNvPr>
            <p:cNvCxnSpPr>
              <a:cxnSpLocks/>
            </p:cNvCxnSpPr>
            <p:nvPr/>
          </p:nvCxnSpPr>
          <p:spPr>
            <a:xfrm>
              <a:off x="4780158" y="2293171"/>
              <a:ext cx="261971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4653E95-904E-4402-78BF-2696E1AFB1B7}"/>
                </a:ext>
              </a:extLst>
            </p:cNvPr>
            <p:cNvCxnSpPr>
              <a:cxnSpLocks/>
            </p:cNvCxnSpPr>
            <p:nvPr/>
          </p:nvCxnSpPr>
          <p:spPr>
            <a:xfrm>
              <a:off x="4780158" y="2327532"/>
              <a:ext cx="261971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2889341-22F2-F9A7-31F9-DA36A04E376E}"/>
                </a:ext>
              </a:extLst>
            </p:cNvPr>
            <p:cNvCxnSpPr>
              <a:cxnSpLocks/>
            </p:cNvCxnSpPr>
            <p:nvPr/>
          </p:nvCxnSpPr>
          <p:spPr>
            <a:xfrm>
              <a:off x="4780158" y="2361893"/>
              <a:ext cx="261971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9EFC49A-C669-53E3-6B98-5D9C6558A9C8}"/>
                </a:ext>
              </a:extLst>
            </p:cNvPr>
            <p:cNvCxnSpPr>
              <a:cxnSpLocks/>
            </p:cNvCxnSpPr>
            <p:nvPr/>
          </p:nvCxnSpPr>
          <p:spPr>
            <a:xfrm>
              <a:off x="4780158" y="2396254"/>
              <a:ext cx="261971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0C51D9F-78A6-8F41-EBFC-3FA29127E7AC}"/>
                </a:ext>
              </a:extLst>
            </p:cNvPr>
            <p:cNvCxnSpPr>
              <a:cxnSpLocks/>
            </p:cNvCxnSpPr>
            <p:nvPr/>
          </p:nvCxnSpPr>
          <p:spPr>
            <a:xfrm>
              <a:off x="4780158" y="2430615"/>
              <a:ext cx="261971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76EC124-DE5A-A9CE-BB1D-EAA60C7AAA08}"/>
                </a:ext>
              </a:extLst>
            </p:cNvPr>
            <p:cNvCxnSpPr>
              <a:cxnSpLocks/>
            </p:cNvCxnSpPr>
            <p:nvPr/>
          </p:nvCxnSpPr>
          <p:spPr>
            <a:xfrm>
              <a:off x="4780158" y="2464984"/>
              <a:ext cx="261971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3740454-CF30-42E4-1688-9AD9BB32AA62}"/>
              </a:ext>
            </a:extLst>
          </p:cNvPr>
          <p:cNvSpPr txBox="1"/>
          <p:nvPr/>
        </p:nvSpPr>
        <p:spPr>
          <a:xfrm>
            <a:off x="7363930" y="4584405"/>
            <a:ext cx="3476786" cy="102155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Commodity technologies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Low power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High reliability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61910A6E-F943-560A-4394-9E3E8AEC6429}"/>
              </a:ext>
            </a:extLst>
          </p:cNvPr>
          <p:cNvSpPr>
            <a:spLocks noChangeAspect="1"/>
          </p:cNvSpPr>
          <p:nvPr/>
        </p:nvSpPr>
        <p:spPr>
          <a:xfrm>
            <a:off x="2107659" y="2061718"/>
            <a:ext cx="2743200" cy="2743200"/>
          </a:xfrm>
          <a:prstGeom prst="mathMultiply">
            <a:avLst/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916B60-1B8A-B7A5-AABF-CA0F70149EA9}"/>
              </a:ext>
            </a:extLst>
          </p:cNvPr>
          <p:cNvSpPr txBox="1"/>
          <p:nvPr/>
        </p:nvSpPr>
        <p:spPr>
          <a:xfrm>
            <a:off x="4613716" y="5773317"/>
            <a:ext cx="7058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hlinkClick r:id="rId3"/>
              </a:rPr>
              <a:t>Mosaic: Breaking the Optics versus Copper Trade-off with a Wide-and-Slow Architecture and </a:t>
            </a:r>
            <a:r>
              <a:rPr lang="en-GB" sz="1200" i="1" dirty="0" err="1">
                <a:hlinkClick r:id="rId3"/>
              </a:rPr>
              <a:t>MicroLEDS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270795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1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10394-56C1-6B54-463B-E8F9086A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Switches still consume power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1E7B723-2701-9D85-E319-A7B3E2E3C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320" y="1468193"/>
            <a:ext cx="3289914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i="1" dirty="0">
                <a:solidFill>
                  <a:srgbClr val="C00000"/>
                </a:solidFill>
              </a:rPr>
              <a:t>Circuit switching:</a:t>
            </a:r>
            <a:br>
              <a:rPr lang="en-GB" b="1" i="1" dirty="0">
                <a:solidFill>
                  <a:srgbClr val="C00000"/>
                </a:solidFill>
              </a:rPr>
            </a:br>
            <a:r>
              <a:rPr lang="en-GB" b="1" i="1" dirty="0">
                <a:solidFill>
                  <a:srgbClr val="C00000"/>
                </a:solidFill>
              </a:rPr>
              <a:t>an old idea whose time has come?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4633D-F0F2-35D1-1CB0-CEA134203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FAF4-C902-43D1-ABCE-3062EF9EE0F9}" type="datetime1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0815C-B8A0-8903-8414-D967681E4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84837-BC64-E7A8-AF12-4B01980E1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12</a:t>
            </a:fld>
            <a:endParaRPr lang="en-GB"/>
          </a:p>
        </p:txBody>
      </p:sp>
      <p:sp>
        <p:nvSpPr>
          <p:cNvPr id="105" name="Arc 104">
            <a:extLst>
              <a:ext uri="{FF2B5EF4-FFF2-40B4-BE49-F238E27FC236}">
                <a16:creationId xmlns:a16="http://schemas.microsoft.com/office/drawing/2014/main" id="{6D0BE20F-AD15-E4EC-6348-374D9971798D}"/>
              </a:ext>
            </a:extLst>
          </p:cNvPr>
          <p:cNvSpPr/>
          <p:nvPr/>
        </p:nvSpPr>
        <p:spPr>
          <a:xfrm>
            <a:off x="8502597" y="2121839"/>
            <a:ext cx="325427" cy="281228"/>
          </a:xfrm>
          <a:prstGeom prst="arc">
            <a:avLst>
              <a:gd name="adj1" fmla="val 11832458"/>
              <a:gd name="adj2" fmla="val 2061357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2D43E3-6B64-02B3-5455-4A17FA9ED2B9}"/>
              </a:ext>
            </a:extLst>
          </p:cNvPr>
          <p:cNvGrpSpPr/>
          <p:nvPr/>
        </p:nvGrpSpPr>
        <p:grpSpPr>
          <a:xfrm>
            <a:off x="8186710" y="1998028"/>
            <a:ext cx="944747" cy="709659"/>
            <a:chOff x="7962608" y="2178256"/>
            <a:chExt cx="944747" cy="709659"/>
          </a:xfrm>
        </p:grpSpPr>
        <p:sp>
          <p:nvSpPr>
            <p:cNvPr id="104" name="Arc 103">
              <a:extLst>
                <a:ext uri="{FF2B5EF4-FFF2-40B4-BE49-F238E27FC236}">
                  <a16:creationId xmlns:a16="http://schemas.microsoft.com/office/drawing/2014/main" id="{DD26DBCC-61C3-E2A8-D45F-D0656E2C3558}"/>
                </a:ext>
              </a:extLst>
            </p:cNvPr>
            <p:cNvSpPr/>
            <p:nvPr/>
          </p:nvSpPr>
          <p:spPr>
            <a:xfrm>
              <a:off x="7962608" y="2178256"/>
              <a:ext cx="944747" cy="709659"/>
            </a:xfrm>
            <a:prstGeom prst="arc">
              <a:avLst>
                <a:gd name="adj1" fmla="val 12134255"/>
                <a:gd name="adj2" fmla="val 2016028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646371E6-776E-8C9A-4DD1-8638EA89FD83}"/>
                </a:ext>
              </a:extLst>
            </p:cNvPr>
            <p:cNvCxnSpPr>
              <a:cxnSpLocks/>
              <a:stCxn id="104" idx="0"/>
            </p:cNvCxnSpPr>
            <p:nvPr/>
          </p:nvCxnSpPr>
          <p:spPr>
            <a:xfrm flipH="1">
              <a:off x="7990287" y="2363452"/>
              <a:ext cx="29799" cy="345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50D55BCA-06CA-4F3E-C896-A5A15F23BA7F}"/>
                </a:ext>
              </a:extLst>
            </p:cNvPr>
            <p:cNvCxnSpPr>
              <a:cxnSpLocks/>
              <a:stCxn id="104" idx="2"/>
            </p:cNvCxnSpPr>
            <p:nvPr/>
          </p:nvCxnSpPr>
          <p:spPr>
            <a:xfrm>
              <a:off x="8841361" y="2352194"/>
              <a:ext cx="36881" cy="3917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2929BCB-7420-BD16-E7B2-4DFA9EF4D012}"/>
              </a:ext>
            </a:extLst>
          </p:cNvPr>
          <p:cNvSpPr/>
          <p:nvPr/>
        </p:nvSpPr>
        <p:spPr>
          <a:xfrm>
            <a:off x="3821873" y="2956353"/>
            <a:ext cx="569797" cy="420255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GPU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5B5AFC-13C8-67E3-2EBC-23B581FA8729}"/>
              </a:ext>
            </a:extLst>
          </p:cNvPr>
          <p:cNvSpPr/>
          <p:nvPr/>
        </p:nvSpPr>
        <p:spPr>
          <a:xfrm>
            <a:off x="6248545" y="2956353"/>
            <a:ext cx="569797" cy="42025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GPU 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6221C3-8083-6003-AFAA-9B659504913A}"/>
              </a:ext>
            </a:extLst>
          </p:cNvPr>
          <p:cNvSpPr/>
          <p:nvPr/>
        </p:nvSpPr>
        <p:spPr>
          <a:xfrm>
            <a:off x="4770033" y="1790736"/>
            <a:ext cx="1149866" cy="42025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Packet switch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986FDC-3834-12B6-1506-32B7406C5B18}"/>
              </a:ext>
            </a:extLst>
          </p:cNvPr>
          <p:cNvSpPr/>
          <p:nvPr/>
        </p:nvSpPr>
        <p:spPr>
          <a:xfrm>
            <a:off x="4626689" y="2956354"/>
            <a:ext cx="569797" cy="42025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GPU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FC2856-9FCE-6574-57A7-56FAE74D33DF}"/>
              </a:ext>
            </a:extLst>
          </p:cNvPr>
          <p:cNvSpPr/>
          <p:nvPr/>
        </p:nvSpPr>
        <p:spPr>
          <a:xfrm>
            <a:off x="5437617" y="2961513"/>
            <a:ext cx="569797" cy="420255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GPU 3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FB864FA-ACAA-7126-3E2C-D51CFBC2EF40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4106772" y="2209955"/>
            <a:ext cx="786917" cy="74639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69C6EF2-E3E6-ACD9-8E8C-6F7453C2C018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4911588" y="2204674"/>
            <a:ext cx="277696" cy="751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633F817-1B64-2B66-5329-B456B40D8DAE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5490232" y="2209955"/>
            <a:ext cx="232284" cy="7515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1C52D63-4127-1071-553D-84D515AFF862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5799192" y="2210987"/>
            <a:ext cx="734252" cy="7453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1150DF-9B9F-206D-0B97-7A48449BF173}"/>
              </a:ext>
            </a:extLst>
          </p:cNvPr>
          <p:cNvGrpSpPr/>
          <p:nvPr/>
        </p:nvGrpSpPr>
        <p:grpSpPr>
          <a:xfrm>
            <a:off x="4209324" y="2253860"/>
            <a:ext cx="1827593" cy="607173"/>
            <a:chOff x="1750740" y="2440551"/>
            <a:chExt cx="1827593" cy="607173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3E9D7B6-B40B-B38C-47EC-EED53561E1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6662" y="2440551"/>
              <a:ext cx="204673" cy="193674"/>
            </a:xfrm>
            <a:prstGeom prst="line">
              <a:avLst/>
            </a:prstGeom>
            <a:ln w="63500">
              <a:headEnd type="none"/>
              <a:tailEnd type="triangle" w="med" len="sm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4CC43EF-5F26-571F-2ED7-B04EBBB336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2124" y="2876637"/>
              <a:ext cx="59919" cy="171087"/>
            </a:xfrm>
            <a:prstGeom prst="line">
              <a:avLst/>
            </a:prstGeom>
            <a:ln w="63500">
              <a:headEnd type="triangle" w="med" len="sm"/>
              <a:tailEnd type="non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7CC2195-A113-792E-4900-CC8E74BFA1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6741" y="2655809"/>
              <a:ext cx="203986" cy="194279"/>
            </a:xfrm>
            <a:prstGeom prst="line">
              <a:avLst/>
            </a:prstGeom>
            <a:ln w="63500">
              <a:solidFill>
                <a:schemeClr val="accent5"/>
              </a:solidFill>
              <a:headEnd type="none"/>
              <a:tailEnd type="triangle" w="med" len="sm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DC81C95-6D01-F8E9-2D46-E2845F86E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0740" y="2850089"/>
              <a:ext cx="204937" cy="190625"/>
            </a:xfrm>
            <a:prstGeom prst="line">
              <a:avLst/>
            </a:prstGeom>
            <a:ln w="63500">
              <a:solidFill>
                <a:schemeClr val="accent2"/>
              </a:solidFill>
              <a:headEnd type="none"/>
              <a:tailEnd type="triangle" w="med" len="sm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077F4BA-2931-F3FA-368C-FDB1CD8241D2}"/>
                </a:ext>
              </a:extLst>
            </p:cNvPr>
            <p:cNvCxnSpPr>
              <a:cxnSpLocks/>
            </p:cNvCxnSpPr>
            <p:nvPr/>
          </p:nvCxnSpPr>
          <p:spPr>
            <a:xfrm>
              <a:off x="3127382" y="2704359"/>
              <a:ext cx="55340" cy="189192"/>
            </a:xfrm>
            <a:prstGeom prst="line">
              <a:avLst/>
            </a:prstGeom>
            <a:ln w="63500">
              <a:solidFill>
                <a:schemeClr val="accent5"/>
              </a:solidFill>
              <a:headEnd type="none"/>
              <a:tailEnd type="triangle" w="med" len="sm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A8E48FA-6274-CC88-C5F1-EB918B0AEBDE}"/>
                </a:ext>
              </a:extLst>
            </p:cNvPr>
            <p:cNvCxnSpPr>
              <a:cxnSpLocks/>
            </p:cNvCxnSpPr>
            <p:nvPr/>
          </p:nvCxnSpPr>
          <p:spPr>
            <a:xfrm>
              <a:off x="3393165" y="2457465"/>
              <a:ext cx="185168" cy="186917"/>
            </a:xfrm>
            <a:prstGeom prst="line">
              <a:avLst/>
            </a:prstGeom>
            <a:ln w="63500">
              <a:solidFill>
                <a:schemeClr val="accent2"/>
              </a:solidFill>
              <a:headEnd type="none"/>
              <a:tailEnd type="triangle" w="med" len="sm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B407FE0C-A58B-D7D3-2799-B4E331133121}"/>
              </a:ext>
            </a:extLst>
          </p:cNvPr>
          <p:cNvSpPr/>
          <p:nvPr/>
        </p:nvSpPr>
        <p:spPr>
          <a:xfrm>
            <a:off x="7138562" y="2962814"/>
            <a:ext cx="569797" cy="420255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GPU 1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40F3E7D-7907-E1CE-9DE5-496A0FE29368}"/>
              </a:ext>
            </a:extLst>
          </p:cNvPr>
          <p:cNvSpPr/>
          <p:nvPr/>
        </p:nvSpPr>
        <p:spPr>
          <a:xfrm>
            <a:off x="9565234" y="2962814"/>
            <a:ext cx="569797" cy="42025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GPU 4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23F7265-0FA0-DB53-A53E-C4D7AC8A6229}"/>
              </a:ext>
            </a:extLst>
          </p:cNvPr>
          <p:cNvSpPr/>
          <p:nvPr/>
        </p:nvSpPr>
        <p:spPr>
          <a:xfrm>
            <a:off x="7943378" y="2962815"/>
            <a:ext cx="569797" cy="42025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GPU 2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F773E33-8B0B-9933-49A7-53FF9802F97A}"/>
              </a:ext>
            </a:extLst>
          </p:cNvPr>
          <p:cNvSpPr/>
          <p:nvPr/>
        </p:nvSpPr>
        <p:spPr>
          <a:xfrm>
            <a:off x="8754306" y="2967974"/>
            <a:ext cx="569797" cy="420255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GPU 3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7C19E4D-FB09-6897-DCCD-729404FBD3A8}"/>
              </a:ext>
            </a:extLst>
          </p:cNvPr>
          <p:cNvCxnSpPr>
            <a:cxnSpLocks/>
            <a:stCxn id="89" idx="0"/>
          </p:cNvCxnSpPr>
          <p:nvPr/>
        </p:nvCxnSpPr>
        <p:spPr>
          <a:xfrm flipV="1">
            <a:off x="7423461" y="2217811"/>
            <a:ext cx="790928" cy="74500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67B3170-7431-6379-6714-694B43C0D0C3}"/>
              </a:ext>
            </a:extLst>
          </p:cNvPr>
          <p:cNvCxnSpPr>
            <a:cxnSpLocks/>
            <a:stCxn id="92" idx="0"/>
          </p:cNvCxnSpPr>
          <p:nvPr/>
        </p:nvCxnSpPr>
        <p:spPr>
          <a:xfrm flipV="1">
            <a:off x="8228277" y="2217811"/>
            <a:ext cx="283799" cy="74500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F5B3BBC-57B8-191B-5747-1C3BBA77FF95}"/>
              </a:ext>
            </a:extLst>
          </p:cNvPr>
          <p:cNvCxnSpPr>
            <a:cxnSpLocks/>
            <a:stCxn id="93" idx="0"/>
          </p:cNvCxnSpPr>
          <p:nvPr/>
        </p:nvCxnSpPr>
        <p:spPr>
          <a:xfrm flipH="1" flipV="1">
            <a:off x="8818864" y="2217450"/>
            <a:ext cx="220341" cy="75052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6F49F661-0D81-6ACB-9E0E-67034F65D091}"/>
              </a:ext>
            </a:extLst>
          </p:cNvPr>
          <p:cNvCxnSpPr>
            <a:cxnSpLocks/>
            <a:stCxn id="90" idx="0"/>
          </p:cNvCxnSpPr>
          <p:nvPr/>
        </p:nvCxnSpPr>
        <p:spPr>
          <a:xfrm flipH="1" flipV="1">
            <a:off x="9116143" y="2217811"/>
            <a:ext cx="733990" cy="74500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4F1304-2670-EAD2-5DB8-C21165C05BEE}"/>
              </a:ext>
            </a:extLst>
          </p:cNvPr>
          <p:cNvGrpSpPr/>
          <p:nvPr/>
        </p:nvGrpSpPr>
        <p:grpSpPr>
          <a:xfrm>
            <a:off x="7745042" y="2000864"/>
            <a:ext cx="1820192" cy="709659"/>
            <a:chOff x="7510285" y="2174695"/>
            <a:chExt cx="1820192" cy="709659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AE173AD-4E7D-444D-4A2D-21F1B22923C4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 flipV="1">
              <a:off x="7510285" y="2359891"/>
              <a:ext cx="509801" cy="480169"/>
            </a:xfrm>
            <a:prstGeom prst="line">
              <a:avLst/>
            </a:prstGeom>
            <a:ln w="63500">
              <a:solidFill>
                <a:schemeClr val="accent2"/>
              </a:solidFill>
              <a:headEnd type="none"/>
              <a:tailEnd type="none" w="med" len="sm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03481FA-EDF6-EDC1-5DFA-0EA75E2B7AB7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8841361" y="2348633"/>
              <a:ext cx="489116" cy="491427"/>
            </a:xfrm>
            <a:prstGeom prst="line">
              <a:avLst/>
            </a:prstGeom>
            <a:ln w="63500">
              <a:solidFill>
                <a:schemeClr val="accent2"/>
              </a:solidFill>
              <a:headEnd type="none"/>
              <a:tailEnd type="triangle" w="med" len="sm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E69A6698-E4AA-443F-5037-6E45907DA2AA}"/>
                </a:ext>
              </a:extLst>
            </p:cNvPr>
            <p:cNvSpPr/>
            <p:nvPr/>
          </p:nvSpPr>
          <p:spPr>
            <a:xfrm>
              <a:off x="7962608" y="2174695"/>
              <a:ext cx="944747" cy="709659"/>
            </a:xfrm>
            <a:prstGeom prst="arc">
              <a:avLst>
                <a:gd name="adj1" fmla="val 12134255"/>
                <a:gd name="adj2" fmla="val 20160282"/>
              </a:avLst>
            </a:prstGeom>
            <a:ln w="63500" cap="rnd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08A2024-6489-9361-7E3A-5B9C43D79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445614"/>
              </p:ext>
            </p:extLst>
          </p:nvPr>
        </p:nvGraphicFramePr>
        <p:xfrm>
          <a:off x="738938" y="3529455"/>
          <a:ext cx="9502588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847">
                  <a:extLst>
                    <a:ext uri="{9D8B030D-6E8A-4147-A177-3AD203B41FA5}">
                      <a16:colId xmlns:a16="http://schemas.microsoft.com/office/drawing/2014/main" val="2449047777"/>
                    </a:ext>
                  </a:extLst>
                </a:gridCol>
                <a:gridCol w="3348318">
                  <a:extLst>
                    <a:ext uri="{9D8B030D-6E8A-4147-A177-3AD203B41FA5}">
                      <a16:colId xmlns:a16="http://schemas.microsoft.com/office/drawing/2014/main" val="1928511289"/>
                    </a:ext>
                  </a:extLst>
                </a:gridCol>
                <a:gridCol w="3321423">
                  <a:extLst>
                    <a:ext uri="{9D8B030D-6E8A-4147-A177-3AD203B41FA5}">
                      <a16:colId xmlns:a16="http://schemas.microsoft.com/office/drawing/2014/main" val="38188346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Packet switch</a:t>
                      </a:r>
                    </a:p>
                    <a:p>
                      <a:r>
                        <a:rPr lang="en-GB" dirty="0"/>
                        <a:t>Broadcom Tomahawk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Circuit switch</a:t>
                      </a:r>
                    </a:p>
                    <a:p>
                      <a:r>
                        <a:rPr lang="en-GB" err="1"/>
                        <a:t>Calient</a:t>
                      </a:r>
                      <a:r>
                        <a:rPr lang="en-GB"/>
                        <a:t> S320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239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FF00"/>
                          </a:solidFill>
                        </a:rPr>
                        <a:t>500 W</a:t>
                      </a:r>
                    </a:p>
                  </a:txBody>
                  <a:tcPr>
                    <a:solidFill>
                      <a:srgbClr val="EE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FFFF00"/>
                          </a:solidFill>
                        </a:rPr>
                        <a:t>45 W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059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/>
                        <a:t>Transceiver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FF00"/>
                          </a:solidFill>
                        </a:rPr>
                        <a:t>900 W</a:t>
                      </a:r>
                    </a:p>
                  </a:txBody>
                  <a:tcPr>
                    <a:solidFill>
                      <a:srgbClr val="EE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FFFF00"/>
                          </a:solidFill>
                        </a:rPr>
                        <a:t>0 W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937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/>
                        <a:t>Cut through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FF00"/>
                          </a:solidFill>
                        </a:rPr>
                        <a:t>~600 ns</a:t>
                      </a:r>
                    </a:p>
                  </a:txBody>
                  <a:tcPr>
                    <a:solidFill>
                      <a:srgbClr val="EE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FF00"/>
                          </a:solidFill>
                        </a:rPr>
                        <a:t>~ 0 ns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500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/>
                        <a:t>Port 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FFFF00"/>
                          </a:solidFill>
                        </a:rPr>
                        <a:t>512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FF00"/>
                          </a:solidFill>
                        </a:rPr>
                        <a:t>320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274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/>
                        <a:t>Reconfiguration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solidFill>
                            <a:srgbClr val="FFFF00"/>
                          </a:solidFill>
                        </a:rPr>
                        <a:t>N/A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FF00"/>
                          </a:solidFill>
                        </a:rPr>
                        <a:t>100 </a:t>
                      </a:r>
                      <a:r>
                        <a:rPr lang="en-GB" dirty="0" err="1">
                          <a:solidFill>
                            <a:srgbClr val="FFFF00"/>
                          </a:solidFill>
                        </a:rPr>
                        <a:t>ms</a:t>
                      </a:r>
                      <a:endParaRPr lang="en-GB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EE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6173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7005291D-D5D3-4E21-0E67-991F23EE736B}"/>
              </a:ext>
            </a:extLst>
          </p:cNvPr>
          <p:cNvSpPr txBox="1"/>
          <p:nvPr/>
        </p:nvSpPr>
        <p:spPr>
          <a:xfrm>
            <a:off x="7542026" y="6125517"/>
            <a:ext cx="3144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Challenge: flexibility!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71C8C7-18A6-C3CF-2FC1-6AE0205410D8}"/>
              </a:ext>
            </a:extLst>
          </p:cNvPr>
          <p:cNvSpPr/>
          <p:nvPr/>
        </p:nvSpPr>
        <p:spPr>
          <a:xfrm>
            <a:off x="738938" y="5653918"/>
            <a:ext cx="950258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83077ED-3AD4-DE70-0735-882B9A8A890B}"/>
              </a:ext>
            </a:extLst>
          </p:cNvPr>
          <p:cNvSpPr/>
          <p:nvPr/>
        </p:nvSpPr>
        <p:spPr>
          <a:xfrm>
            <a:off x="8086722" y="1797197"/>
            <a:ext cx="1149866" cy="42025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Circuit switch</a:t>
            </a:r>
          </a:p>
        </p:txBody>
      </p:sp>
    </p:spTree>
    <p:extLst>
      <p:ext uri="{BB962C8B-B14F-4D97-AF65-F5344CB8AC3E}">
        <p14:creationId xmlns:p14="http://schemas.microsoft.com/office/powerpoint/2010/main" val="34328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105" grpId="0" animBg="1"/>
      <p:bldP spid="8" grpId="0" animBg="1"/>
      <p:bldP spid="9" grpId="0" animBg="1"/>
      <p:bldP spid="10" grpId="0" animBg="1"/>
      <p:bldP spid="16" grpId="0" animBg="1"/>
      <p:bldP spid="17" grpId="0" animBg="1"/>
      <p:bldP spid="89" grpId="0" animBg="1"/>
      <p:bldP spid="90" grpId="0" animBg="1"/>
      <p:bldP spid="92" grpId="0" animBg="1"/>
      <p:bldP spid="93" grpId="0" animBg="1"/>
      <p:bldP spid="22" grpId="0"/>
      <p:bldP spid="18" grpId="0" animBg="1"/>
      <p:bldP spid="9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9AD37-9875-6D75-E82F-8768846E5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DBE6B-D663-CA7B-9158-9018FBC9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Today’s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76D38-5EBF-1F28-DE9E-5ACFCB42F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Scaling clusters without melting the racks</a:t>
            </a:r>
          </a:p>
          <a:p>
            <a:endParaRPr lang="en-GB" dirty="0"/>
          </a:p>
          <a:p>
            <a:r>
              <a:rPr lang="en-GB" dirty="0"/>
              <a:t>Rethinking memory architectures for AI</a:t>
            </a:r>
          </a:p>
          <a:p>
            <a:endParaRPr lang="en-GB" dirty="0"/>
          </a:p>
          <a:p>
            <a:r>
              <a:rPr lang="en-GB" dirty="0"/>
              <a:t>Automatic quantization for specialized hardware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9A918-B2C0-16CE-8D77-64EBE2ABF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6A5-6781-4E03-A77B-E22063AFEC7D}" type="datetime1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46148-35DC-AB12-D6E8-CF0361381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2C1DE-3734-F726-2E28-BAB32C8C9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620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9A08E3-1DC9-00E0-19B9-622B12D70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4" y="1693126"/>
            <a:ext cx="6895174" cy="45053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1E3F85C-7547-B232-D74D-02A56FE462EE}"/>
              </a:ext>
            </a:extLst>
          </p:cNvPr>
          <p:cNvSpPr/>
          <p:nvPr/>
        </p:nvSpPr>
        <p:spPr>
          <a:xfrm>
            <a:off x="3743325" y="1849342"/>
            <a:ext cx="3754500" cy="336880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99CDD-B47E-28CA-C6B1-3AB4E118B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Compute-memory gap is widening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751A2CC-5511-6E95-1958-58460F6F104E}"/>
              </a:ext>
            </a:extLst>
          </p:cNvPr>
          <p:cNvCxnSpPr>
            <a:cxnSpLocks/>
          </p:cNvCxnSpPr>
          <p:nvPr/>
        </p:nvCxnSpPr>
        <p:spPr>
          <a:xfrm>
            <a:off x="7146956" y="2591176"/>
            <a:ext cx="0" cy="83109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523153A-997C-082C-B765-AB2E7EB765BF}"/>
              </a:ext>
            </a:extLst>
          </p:cNvPr>
          <p:cNvSpPr txBox="1"/>
          <p:nvPr/>
        </p:nvSpPr>
        <p:spPr>
          <a:xfrm>
            <a:off x="7230765" y="2877998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10x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279DA8D-94AD-F82F-B1FA-3CB551DC5056}"/>
              </a:ext>
            </a:extLst>
          </p:cNvPr>
          <p:cNvCxnSpPr>
            <a:cxnSpLocks/>
          </p:cNvCxnSpPr>
          <p:nvPr/>
        </p:nvCxnSpPr>
        <p:spPr>
          <a:xfrm>
            <a:off x="3793331" y="2071288"/>
            <a:ext cx="3704494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E66B457-4CFD-C9D0-A32A-694631BC8440}"/>
              </a:ext>
            </a:extLst>
          </p:cNvPr>
          <p:cNvSpPr txBox="1"/>
          <p:nvPr/>
        </p:nvSpPr>
        <p:spPr>
          <a:xfrm>
            <a:off x="4751593" y="1732661"/>
            <a:ext cx="1946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HBM based GPUs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95D4C5B-59A1-57B7-0317-7498D15A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209F-FE56-4268-9CD7-58E4D7DFBFFA}" type="datetime1">
              <a:rPr lang="en-GB" smtClean="0"/>
              <a:t>18/11/2025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0BEF0AD-DE92-2278-4574-58393D17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Systems Research In the AI Era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1A10D63-BC7C-F316-F83B-CF06915C3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14</a:t>
            </a:fld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2A755A-7E0B-8BA0-99B0-02F38D9DCB53}"/>
              </a:ext>
            </a:extLst>
          </p:cNvPr>
          <p:cNvSpPr txBox="1"/>
          <p:nvPr/>
        </p:nvSpPr>
        <p:spPr>
          <a:xfrm>
            <a:off x="7843690" y="3118243"/>
            <a:ext cx="4100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EE0000"/>
                </a:solidFill>
              </a:rPr>
              <a:t>Widened by 10x in 12 years</a:t>
            </a:r>
          </a:p>
          <a:p>
            <a:r>
              <a:rPr lang="en-GB" sz="2400" b="1" dirty="0">
                <a:solidFill>
                  <a:srgbClr val="EE0000"/>
                </a:solidFill>
              </a:rPr>
              <a:t>Despite HBM improvements</a:t>
            </a:r>
          </a:p>
        </p:txBody>
      </p:sp>
    </p:spTree>
    <p:extLst>
      <p:ext uri="{BB962C8B-B14F-4D97-AF65-F5344CB8AC3E}">
        <p14:creationId xmlns:p14="http://schemas.microsoft.com/office/powerpoint/2010/main" val="307067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15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DCC9C-AC96-7757-B177-B67934925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HBM: can’t live with it, can’t live without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C29E4-4E93-B5F7-0AF9-49EAF9954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091" y="2557777"/>
            <a:ext cx="5768532" cy="343465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b="1" dirty="0"/>
          </a:p>
          <a:p>
            <a:r>
              <a:rPr lang="en-GB" sz="2400" dirty="0"/>
              <a:t>Complex manufacturing and packaging</a:t>
            </a:r>
            <a:endParaRPr lang="en-GB" sz="2400" b="1" dirty="0"/>
          </a:p>
          <a:p>
            <a:r>
              <a:rPr lang="en-GB" sz="2400" dirty="0"/>
              <a:t>Unreliable</a:t>
            </a:r>
          </a:p>
          <a:p>
            <a:r>
              <a:rPr lang="en-GB" sz="2400" dirty="0"/>
              <a:t>Adds significant cost and power</a:t>
            </a:r>
          </a:p>
          <a:p>
            <a:r>
              <a:rPr lang="en-GB" sz="2400" dirty="0"/>
              <a:t>Still not enough bandwidth!</a:t>
            </a:r>
          </a:p>
          <a:p>
            <a:pPr lvl="1"/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F28311E-3B4B-2DA6-63C3-6DB296B0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DCF1D4-239C-9260-ACDB-91A34B6BBF78}"/>
              </a:ext>
            </a:extLst>
          </p:cNvPr>
          <p:cNvGrpSpPr/>
          <p:nvPr/>
        </p:nvGrpSpPr>
        <p:grpSpPr>
          <a:xfrm>
            <a:off x="932770" y="2528472"/>
            <a:ext cx="4747068" cy="3563595"/>
            <a:chOff x="6144069" y="2527077"/>
            <a:chExt cx="5209731" cy="3893687"/>
          </a:xfrm>
        </p:grpSpPr>
        <p:pic>
          <p:nvPicPr>
            <p:cNvPr id="1026" name="Picture 2" descr="JEDEC Publishes HBM2 Specification as Samsung Begins Mass Production of  Chips">
              <a:extLst>
                <a:ext uri="{FF2B5EF4-FFF2-40B4-BE49-F238E27FC236}">
                  <a16:creationId xmlns:a16="http://schemas.microsoft.com/office/drawing/2014/main" id="{5DE313CF-3A14-DFB1-2654-5A7C25E3B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069" y="2527077"/>
              <a:ext cx="5209731" cy="3649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B7E357-21CB-44D8-9EAE-4DCCC5CBC8C0}"/>
                </a:ext>
              </a:extLst>
            </p:cNvPr>
            <p:cNvSpPr txBox="1"/>
            <p:nvPr/>
          </p:nvSpPr>
          <p:spPr>
            <a:xfrm>
              <a:off x="7335660" y="6168550"/>
              <a:ext cx="2572355" cy="252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hlinkClick r:id="rId4"/>
                </a:rPr>
                <a:t>Plotting The Next Semiconductor Road Map</a:t>
              </a:r>
              <a:endParaRPr lang="en-GB" sz="900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FF6616DC-7293-237C-4781-23064A113067}"/>
              </a:ext>
            </a:extLst>
          </p:cNvPr>
          <p:cNvSpPr txBox="1">
            <a:spLocks/>
          </p:cNvSpPr>
          <p:nvPr/>
        </p:nvSpPr>
        <p:spPr>
          <a:xfrm>
            <a:off x="838200" y="79376"/>
            <a:ext cx="10515600" cy="985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C9E0DA-CA5C-4E12-7EB4-F100A7E99352}"/>
              </a:ext>
            </a:extLst>
          </p:cNvPr>
          <p:cNvSpPr txBox="1"/>
          <p:nvPr/>
        </p:nvSpPr>
        <p:spPr>
          <a:xfrm>
            <a:off x="932770" y="1870076"/>
            <a:ext cx="10515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000" i="1" dirty="0"/>
              <a:t>High Bandwidth Memory (HBM) is the only option today to achieve good bandwidth to AI data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156381-ADE1-9EC7-94BC-580E51ADD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F2F3-B574-4620-A1F6-82F736024DFC}" type="datetime1">
              <a:rPr lang="en-GB" smtClean="0"/>
              <a:t>18/11/2025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54798FA-7D23-158E-D133-264A1ABD2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70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2F136-9DE0-47F7-5136-248171E31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18F7DF-3C5F-4A75-A1CD-75AAA5A73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84" y="1626573"/>
            <a:ext cx="6968332" cy="45541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195B66-FE14-1374-9FC0-B1ACEC2BD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operations are memory bound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15172428-0930-BE12-292C-B88DDC1AB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202" y="2772076"/>
            <a:ext cx="4099384" cy="1771048"/>
          </a:xfrm>
        </p:spPr>
        <p:txBody>
          <a:bodyPr>
            <a:normAutofit/>
          </a:bodyPr>
          <a:lstStyle/>
          <a:p>
            <a:r>
              <a:rPr lang="en-GB" dirty="0"/>
              <a:t>This is getting worse</a:t>
            </a:r>
          </a:p>
          <a:p>
            <a:pPr lvl="1"/>
            <a:r>
              <a:rPr lang="en-GB" dirty="0"/>
              <a:t>Long contexts</a:t>
            </a:r>
          </a:p>
          <a:p>
            <a:pPr lvl="1"/>
            <a:r>
              <a:rPr lang="en-GB" dirty="0"/>
              <a:t>Agentic workloads</a:t>
            </a:r>
          </a:p>
          <a:p>
            <a:pPr lvl="1"/>
            <a:r>
              <a:rPr lang="en-GB" dirty="0"/>
              <a:t>Multimodal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3DB809-45C4-4A2C-362B-88A1A9C6986B}"/>
              </a:ext>
            </a:extLst>
          </p:cNvPr>
          <p:cNvSpPr txBox="1"/>
          <p:nvPr/>
        </p:nvSpPr>
        <p:spPr>
          <a:xfrm>
            <a:off x="2010277" y="1778973"/>
            <a:ext cx="775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Prefill</a:t>
            </a:r>
            <a:br>
              <a:rPr lang="en-GB" sz="1000" dirty="0"/>
            </a:br>
            <a:r>
              <a:rPr lang="en-GB" sz="1000" dirty="0"/>
              <a:t>Training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E27732-CA89-1987-08E6-F518E9B02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DD05-7D4F-44CA-B850-90DD346FDC82}" type="datetime1">
              <a:rPr lang="en-GB" smtClean="0"/>
              <a:t>18/11/2025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8C9CB-EDD9-97CA-F914-496F30F24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8743D-1868-0C8B-87DC-ECA4565DC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16</a:t>
            </a:fld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243B1A-064D-515F-DAE9-F99E6278DFD6}"/>
              </a:ext>
            </a:extLst>
          </p:cNvPr>
          <p:cNvSpPr txBox="1"/>
          <p:nvPr/>
        </p:nvSpPr>
        <p:spPr>
          <a:xfrm>
            <a:off x="5980460" y="3059668"/>
            <a:ext cx="10561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Compute utilization  &lt; 0.5%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31EA1EE-B54B-5BE4-4A08-3CFF2002F195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6508527" y="3798332"/>
            <a:ext cx="0" cy="5807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17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5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D3BE1-9A95-9A0B-B43A-91EF156CD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Specialization for compute is happening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F5C93-D13C-91CF-F955-8B81998FA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FAF4-C902-43D1-ABCE-3062EF9EE0F9}" type="datetime1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19A95-5B5B-42C8-4CCD-43951E693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C4236-9CC1-9A3D-4B75-A22EDD7D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17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3A4E13-396C-11AC-C196-5998C3C3A762}"/>
              </a:ext>
            </a:extLst>
          </p:cNvPr>
          <p:cNvSpPr txBox="1">
            <a:spLocks/>
          </p:cNvSpPr>
          <p:nvPr/>
        </p:nvSpPr>
        <p:spPr>
          <a:xfrm>
            <a:off x="6573047" y="1496507"/>
            <a:ext cx="4780753" cy="1190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E8FA36-8F56-1267-039A-622351312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4773" y="2502859"/>
            <a:ext cx="1327137" cy="15779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1E3B67-EA5D-C064-74B6-86B728C5FCBB}"/>
              </a:ext>
            </a:extLst>
          </p:cNvPr>
          <p:cNvSpPr txBox="1"/>
          <p:nvPr/>
        </p:nvSpPr>
        <p:spPr>
          <a:xfrm>
            <a:off x="898769" y="2074225"/>
            <a:ext cx="1978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NVIDIA Rubin CPX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1113CC-BC2A-90B7-C722-490C407C54DC}"/>
              </a:ext>
            </a:extLst>
          </p:cNvPr>
          <p:cNvSpPr txBox="1"/>
          <p:nvPr/>
        </p:nvSpPr>
        <p:spPr>
          <a:xfrm>
            <a:off x="2209800" y="5648607"/>
            <a:ext cx="88708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NVIDIA Rubin CPX Accelerates Inference Performance and Efficiency for 1M+ Token Context Workloads | NVIDIA Technical Blog</a:t>
            </a:r>
            <a:endParaRPr lang="en-GB" sz="1200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228CE4-1E8F-7805-EFE1-2A55DF74E73D}"/>
              </a:ext>
            </a:extLst>
          </p:cNvPr>
          <p:cNvSpPr txBox="1"/>
          <p:nvPr/>
        </p:nvSpPr>
        <p:spPr>
          <a:xfrm>
            <a:off x="921606" y="4264734"/>
            <a:ext cx="31006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No HBM</a:t>
            </a:r>
            <a:endParaRPr lang="en-GB" sz="1800" b="1" dirty="0"/>
          </a:p>
          <a:p>
            <a:r>
              <a:rPr lang="en-GB" sz="1800" b="1" dirty="0"/>
              <a:t>4x FP4 FLOPS of B200</a:t>
            </a:r>
          </a:p>
          <a:p>
            <a:r>
              <a:rPr lang="en-GB" sz="1800" b="1" dirty="0"/>
              <a:t>0.5x memory bandwidth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494A00D-7D50-0FE6-77FB-8EC78C599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649" y="2778866"/>
            <a:ext cx="8692078" cy="13255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Workloads will become more memory-bound overall</a:t>
            </a:r>
          </a:p>
          <a:p>
            <a:pPr lvl="1"/>
            <a:r>
              <a:rPr lang="en-GB" dirty="0"/>
              <a:t>Amdahl’s Law</a:t>
            </a:r>
          </a:p>
          <a:p>
            <a:r>
              <a:rPr lang="en-GB" b="1" dirty="0"/>
              <a:t>We also need to specialize for bandwidth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0CF7D6-E858-0553-150D-AE59AC6061C0}"/>
              </a:ext>
            </a:extLst>
          </p:cNvPr>
          <p:cNvSpPr txBox="1"/>
          <p:nvPr/>
        </p:nvSpPr>
        <p:spPr>
          <a:xfrm>
            <a:off x="6096000" y="592664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Another Giant Leap: The Rubin CPX Specialized Accelerator &amp; Rack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214460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BF8FF03-5091-615F-C5E8-C9A450E54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265051"/>
            <a:ext cx="2920237" cy="41212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DC0060-8E01-58B0-C38C-2FE153A4E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challenge is data movement not access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DCE0DD-DB50-5FCE-1104-59D3DD4A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03" y="4848065"/>
            <a:ext cx="7058025" cy="1076478"/>
          </a:xfrm>
        </p:spPr>
        <p:txBody>
          <a:bodyPr>
            <a:normAutofit/>
          </a:bodyPr>
          <a:lstStyle/>
          <a:p>
            <a:r>
              <a:rPr lang="en-GB"/>
              <a:t>Data movement dominates energy</a:t>
            </a:r>
          </a:p>
          <a:p>
            <a:r>
              <a:rPr lang="en-GB"/>
              <a:t>Energy limits bandwidth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B92030-C8B8-53D2-0861-2AFDB5433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39" y="1420117"/>
            <a:ext cx="4780526" cy="23191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56A7D6-59A7-75D1-3234-E0BFECAAE58D}"/>
              </a:ext>
            </a:extLst>
          </p:cNvPr>
          <p:cNvSpPr txBox="1"/>
          <p:nvPr/>
        </p:nvSpPr>
        <p:spPr>
          <a:xfrm>
            <a:off x="1072988" y="3893038"/>
            <a:ext cx="51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hlinkClick r:id="rId5"/>
              </a:rPr>
              <a:t>Architecting an Energy-Efficient DRAM System for GPUs</a:t>
            </a:r>
            <a:br>
              <a:rPr lang="en-GB" sz="1400">
                <a:hlinkClick r:id="rId5"/>
              </a:rPr>
            </a:br>
            <a:r>
              <a:rPr lang="en-GB" sz="1400">
                <a:hlinkClick r:id="rId5"/>
              </a:rPr>
              <a:t>Chatterjee et al, ISCA 2017</a:t>
            </a:r>
            <a:endParaRPr lang="en-GB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515A2D-E650-CB83-F921-299F8C2603B9}"/>
              </a:ext>
            </a:extLst>
          </p:cNvPr>
          <p:cNvSpPr txBox="1"/>
          <p:nvPr/>
        </p:nvSpPr>
        <p:spPr>
          <a:xfrm>
            <a:off x="8879527" y="5517224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HBM3e (our model)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88F94D-B233-E1F3-538B-D70675940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4CF2C-400E-4773-8C24-347450143D5C}" type="datetime1">
              <a:rPr lang="en-GB" smtClean="0"/>
              <a:t>18/11/2025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D3402E-E2BA-7E08-9E73-377F40EB4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102B7-F6A2-5C07-5340-F5125A48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21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B37EF-9622-5FE2-8739-C1E497C1C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Re-emergence of PIM (Program in Memory)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452A9E3-FC6B-8543-01AD-CD4C7E6EA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9D29C-0735-434F-A083-F445749EE5E0}" type="datetime1">
              <a:rPr lang="en-GB" smtClean="0"/>
              <a:t>18/11/2025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0E5CB26-F188-7A96-5908-B0B4CB6B1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94D1EF4-0BDE-5BBA-40E4-5DAB3513F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19</a:t>
            </a:fld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5F0D95F-3FC1-1705-EA56-91C8653FA759}"/>
              </a:ext>
            </a:extLst>
          </p:cNvPr>
          <p:cNvGrpSpPr/>
          <p:nvPr/>
        </p:nvGrpSpPr>
        <p:grpSpPr>
          <a:xfrm>
            <a:off x="450057" y="1743075"/>
            <a:ext cx="5400778" cy="2143125"/>
            <a:chOff x="450057" y="1743075"/>
            <a:chExt cx="5400778" cy="214312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EDD3C7-4ECA-F78A-59CD-6308BB5C07DD}"/>
                </a:ext>
              </a:extLst>
            </p:cNvPr>
            <p:cNvSpPr txBox="1"/>
            <p:nvPr/>
          </p:nvSpPr>
          <p:spPr>
            <a:xfrm>
              <a:off x="2079717" y="1944710"/>
              <a:ext cx="370485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Compute on DRAM die</a:t>
              </a:r>
            </a:p>
            <a:p>
              <a:pPr lvl="1"/>
              <a:r>
                <a:rPr lang="en-GB" sz="1600" dirty="0">
                  <a:solidFill>
                    <a:srgbClr val="00B050"/>
                  </a:solidFill>
                  <a:sym typeface="Wingdings" panose="05000000000000000000" pitchFamily="2" charset="2"/>
                </a:rPr>
                <a:t></a:t>
              </a:r>
              <a:r>
                <a:rPr lang="en-GB" sz="1600" dirty="0">
                  <a:solidFill>
                    <a:srgbClr val="00B050"/>
                  </a:solidFill>
                </a:rPr>
                <a:t> Very close to memory</a:t>
              </a:r>
            </a:p>
            <a:p>
              <a:pPr lvl="1"/>
              <a:r>
                <a:rPr lang="en-GB" sz="1600" dirty="0">
                  <a:solidFill>
                    <a:srgbClr val="EE0000"/>
                  </a:solidFill>
                  <a:sym typeface="Wingdings" panose="05000000000000000000" pitchFamily="2" charset="2"/>
                </a:rPr>
                <a:t> </a:t>
              </a:r>
              <a:r>
                <a:rPr lang="en-GB" sz="1600" dirty="0">
                  <a:solidFill>
                    <a:srgbClr val="EE0000"/>
                  </a:solidFill>
                </a:rPr>
                <a:t>DRAM die is poor fit for compute</a:t>
              </a:r>
            </a:p>
          </p:txBody>
        </p:sp>
        <p:sp>
          <p:nvSpPr>
            <p:cNvPr id="11" name="TextBox 10">
              <a:hlinkClick r:id="rId3"/>
              <a:extLst>
                <a:ext uri="{FF2B5EF4-FFF2-40B4-BE49-F238E27FC236}">
                  <a16:creationId xmlns:a16="http://schemas.microsoft.com/office/drawing/2014/main" id="{C4D4D5BB-6E56-5C46-19E4-8E60ABF3132A}"/>
                </a:ext>
              </a:extLst>
            </p:cNvPr>
            <p:cNvSpPr txBox="1"/>
            <p:nvPr/>
          </p:nvSpPr>
          <p:spPr>
            <a:xfrm>
              <a:off x="2031740" y="3019411"/>
              <a:ext cx="356067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i="1" dirty="0" err="1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Aquabolt</a:t>
              </a:r>
              <a:r>
                <a:rPr lang="en-GB" sz="1200" i="1" dirty="0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-XL: Samsung HBM2-PIM with in-memory processing for ML accelerators and beyond (</a:t>
              </a:r>
              <a:r>
                <a:rPr lang="en-GB" sz="1200" i="1" dirty="0" err="1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Hotchips</a:t>
              </a:r>
              <a:r>
                <a:rPr lang="en-GB" sz="1200" i="1" dirty="0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2021)</a:t>
              </a:r>
              <a:endParaRPr lang="en-GB" sz="1200" i="1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0225951-FF2E-29B2-B511-C048B59E3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82028" y="1971416"/>
              <a:ext cx="1314437" cy="1670136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1CBCA5D-538D-BAF3-33E7-032A8CCF82E3}"/>
                </a:ext>
              </a:extLst>
            </p:cNvPr>
            <p:cNvSpPr/>
            <p:nvPr/>
          </p:nvSpPr>
          <p:spPr>
            <a:xfrm>
              <a:off x="450057" y="1743075"/>
              <a:ext cx="5400778" cy="2143125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D4805E2-A22F-A97D-4F9D-41DB2CD81578}"/>
              </a:ext>
            </a:extLst>
          </p:cNvPr>
          <p:cNvGrpSpPr/>
          <p:nvPr/>
        </p:nvGrpSpPr>
        <p:grpSpPr>
          <a:xfrm>
            <a:off x="6431757" y="1678705"/>
            <a:ext cx="5005294" cy="2143125"/>
            <a:chOff x="6431757" y="1678705"/>
            <a:chExt cx="5005294" cy="2143125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50705D4-E85F-D78E-CC27-FA1305028CF7}"/>
                </a:ext>
              </a:extLst>
            </p:cNvPr>
            <p:cNvGrpSpPr/>
            <p:nvPr/>
          </p:nvGrpSpPr>
          <p:grpSpPr>
            <a:xfrm>
              <a:off x="6751861" y="1922159"/>
              <a:ext cx="4430489" cy="1537409"/>
              <a:chOff x="6923311" y="2529358"/>
              <a:chExt cx="4430489" cy="153740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DC58724-30C4-7692-4D1B-B496765B13A1}"/>
                  </a:ext>
                </a:extLst>
              </p:cNvPr>
              <p:cNvSpPr txBox="1"/>
              <p:nvPr/>
            </p:nvSpPr>
            <p:spPr>
              <a:xfrm>
                <a:off x="6923311" y="3605102"/>
                <a:ext cx="443048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i="1" dirty="0"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[2504.16112] HPU: High-Bandwidth Processing Unit for Scalable, Cost-effective LLM Inference via GPU Co-processing</a:t>
                </a:r>
                <a:endParaRPr lang="en-GB" sz="1200" i="1" dirty="0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B09636D-9253-CF58-43A8-B347C0C64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3311" y="2531897"/>
                <a:ext cx="800141" cy="1073205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224E52F-756D-352F-8BF6-4782964CB234}"/>
                  </a:ext>
                </a:extLst>
              </p:cNvPr>
              <p:cNvSpPr txBox="1"/>
              <p:nvPr/>
            </p:nvSpPr>
            <p:spPr>
              <a:xfrm>
                <a:off x="7790286" y="2529358"/>
                <a:ext cx="3531480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Wimpy compute die</a:t>
                </a:r>
              </a:p>
              <a:p>
                <a:pPr lvl="1"/>
                <a:r>
                  <a:rPr lang="en-GB" sz="1600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</a:t>
                </a:r>
                <a:r>
                  <a:rPr lang="en-GB" sz="1600" dirty="0">
                    <a:solidFill>
                      <a:srgbClr val="00B050"/>
                    </a:solidFill>
                  </a:rPr>
                  <a:t> Unchanged HBM + packaging</a:t>
                </a:r>
              </a:p>
              <a:p>
                <a:pPr lvl="1"/>
                <a:r>
                  <a:rPr lang="en-GB" sz="1600" dirty="0">
                    <a:solidFill>
                      <a:srgbClr val="EE0000"/>
                    </a:solidFill>
                    <a:sym typeface="Wingdings" panose="05000000000000000000" pitchFamily="2" charset="2"/>
                  </a:rPr>
                  <a:t> Unchanged HBM + packaging</a:t>
                </a:r>
                <a:endParaRPr lang="en-GB" sz="1600" dirty="0">
                  <a:solidFill>
                    <a:srgbClr val="EE0000"/>
                  </a:solidFill>
                </a:endParaRPr>
              </a:p>
            </p:txBody>
          </p:sp>
        </p:grp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AF22690-0027-D5FF-CC22-679D9C5EE941}"/>
                </a:ext>
              </a:extLst>
            </p:cNvPr>
            <p:cNvSpPr/>
            <p:nvPr/>
          </p:nvSpPr>
          <p:spPr>
            <a:xfrm>
              <a:off x="6431757" y="1678705"/>
              <a:ext cx="5005294" cy="2143125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28BEF02-22A0-BBB6-3221-0750FB15AC1E}"/>
              </a:ext>
            </a:extLst>
          </p:cNvPr>
          <p:cNvGrpSpPr/>
          <p:nvPr/>
        </p:nvGrpSpPr>
        <p:grpSpPr>
          <a:xfrm>
            <a:off x="682028" y="4082820"/>
            <a:ext cx="9876435" cy="2143125"/>
            <a:chOff x="682028" y="4082820"/>
            <a:chExt cx="9876435" cy="214312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F8600DC-193D-9243-D950-DD4364F58B81}"/>
                </a:ext>
              </a:extLst>
            </p:cNvPr>
            <p:cNvGrpSpPr/>
            <p:nvPr/>
          </p:nvGrpSpPr>
          <p:grpSpPr>
            <a:xfrm>
              <a:off x="1339246" y="4305118"/>
              <a:ext cx="5771773" cy="1659615"/>
              <a:chOff x="370668" y="4357864"/>
              <a:chExt cx="5771773" cy="165961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F69D1EE-8D8F-EF54-E50A-AA730D55CE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037" y="4357864"/>
                <a:ext cx="2034644" cy="129038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E29EAC1-243F-0CF7-2FA0-A1D12D1F99B8}"/>
                  </a:ext>
                </a:extLst>
              </p:cNvPr>
              <p:cNvSpPr txBox="1"/>
              <p:nvPr/>
            </p:nvSpPr>
            <p:spPr>
              <a:xfrm>
                <a:off x="2418920" y="4542601"/>
                <a:ext cx="3723521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Compute on base die</a:t>
                </a:r>
              </a:p>
              <a:p>
                <a:pPr lvl="1"/>
                <a:r>
                  <a:rPr lang="en-GB" sz="1600" dirty="0">
                    <a:solidFill>
                      <a:srgbClr val="EE0000"/>
                    </a:solidFill>
                  </a:rPr>
                  <a:t>HBM3 does not support logic layer</a:t>
                </a:r>
              </a:p>
              <a:p>
                <a:pPr lvl="1"/>
                <a:r>
                  <a:rPr lang="en-GB" sz="1600" dirty="0">
                    <a:solidFill>
                      <a:srgbClr val="00B050"/>
                    </a:solidFill>
                  </a:rPr>
                  <a:t>HBM4 will support it!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7884F19-A679-A393-2018-EB7BDEDD6EFE}"/>
                  </a:ext>
                </a:extLst>
              </p:cNvPr>
              <p:cNvSpPr txBox="1"/>
              <p:nvPr/>
            </p:nvSpPr>
            <p:spPr>
              <a:xfrm>
                <a:off x="370668" y="5740480"/>
                <a:ext cx="348079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i="1" dirty="0"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Hybrid memory cube (HMC) (</a:t>
                </a:r>
                <a:r>
                  <a:rPr lang="en-US" sz="1200" i="1" dirty="0" err="1"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HotChips</a:t>
                </a:r>
                <a:r>
                  <a:rPr lang="en-US" sz="1200" i="1" dirty="0"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 2011)</a:t>
                </a:r>
                <a:endParaRPr lang="en-GB" sz="1200" i="1" dirty="0"/>
              </a:p>
            </p:txBody>
          </p:sp>
        </p:grpSp>
        <p:pic>
          <p:nvPicPr>
            <p:cNvPr id="35" name="Picture 34">
              <a:hlinkClick r:id="rId9"/>
              <a:extLst>
                <a:ext uri="{FF2B5EF4-FFF2-40B4-BE49-F238E27FC236}">
                  <a16:creationId xmlns:a16="http://schemas.microsoft.com/office/drawing/2014/main" id="{B4F9825F-4F1E-F669-392C-CA75EB27A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966" y="5270221"/>
              <a:ext cx="2886224" cy="736638"/>
            </a:xfrm>
            <a:prstGeom prst="rect">
              <a:avLst/>
            </a:prstGeom>
          </p:spPr>
        </p:pic>
        <p:pic>
          <p:nvPicPr>
            <p:cNvPr id="37" name="Picture 36">
              <a:hlinkClick r:id="rId11"/>
              <a:extLst>
                <a:ext uri="{FF2B5EF4-FFF2-40B4-BE49-F238E27FC236}">
                  <a16:creationId xmlns:a16="http://schemas.microsoft.com/office/drawing/2014/main" id="{E0193AEB-8578-7962-D609-8DE5E5345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696" y="4657689"/>
              <a:ext cx="2822720" cy="565179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D9B5324-2358-97B8-3ACE-6409E9F172F2}"/>
                </a:ext>
              </a:extLst>
            </p:cNvPr>
            <p:cNvSpPr/>
            <p:nvPr/>
          </p:nvSpPr>
          <p:spPr>
            <a:xfrm>
              <a:off x="682028" y="4082820"/>
              <a:ext cx="9876435" cy="2143125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1081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B6309-B4B9-2AD3-1328-22C90E0C0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 great time to be a systems researcher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998E3-F561-890A-9BCC-BF544A15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1798" y="2082731"/>
            <a:ext cx="6272002" cy="3234764"/>
          </a:xfrm>
        </p:spPr>
        <p:txBody>
          <a:bodyPr>
            <a:normAutofit/>
          </a:bodyPr>
          <a:lstStyle/>
          <a:p>
            <a:r>
              <a:rPr lang="en-GB"/>
              <a:t>AI is the most important workload</a:t>
            </a:r>
          </a:p>
          <a:p>
            <a:r>
              <a:rPr lang="en-GB"/>
              <a:t>Bigger models </a:t>
            </a:r>
            <a:r>
              <a:rPr lang="en-GB">
                <a:sym typeface="Wingdings" panose="05000000000000000000" pitchFamily="2" charset="2"/>
              </a:rPr>
              <a:t> new capabilities</a:t>
            </a:r>
            <a:endParaRPr lang="en-GB"/>
          </a:p>
          <a:p>
            <a:r>
              <a:rPr lang="en-GB"/>
              <a:t>Progress relies on scale</a:t>
            </a:r>
          </a:p>
          <a:p>
            <a:endParaRPr lang="en-GB"/>
          </a:p>
          <a:p>
            <a:r>
              <a:rPr lang="en-GB"/>
              <a:t>Scale is what we do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63D3FF-F602-DFAF-F90F-9B1B1A89B613}"/>
              </a:ext>
            </a:extLst>
          </p:cNvPr>
          <p:cNvGrpSpPr/>
          <p:nvPr/>
        </p:nvGrpSpPr>
        <p:grpSpPr>
          <a:xfrm>
            <a:off x="523332" y="1825624"/>
            <a:ext cx="4280965" cy="3491871"/>
            <a:chOff x="1044965" y="2269648"/>
            <a:chExt cx="4280965" cy="34918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F800EDC-D47D-D36F-D57F-91F837B3D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030" y="2269648"/>
              <a:ext cx="3943900" cy="317226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F8329E-E852-9BBE-90C7-4308DE52B7A1}"/>
                </a:ext>
              </a:extLst>
            </p:cNvPr>
            <p:cNvSpPr txBox="1"/>
            <p:nvPr/>
          </p:nvSpPr>
          <p:spPr>
            <a:xfrm>
              <a:off x="2508460" y="5392187"/>
              <a:ext cx="1691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Publication year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0D1D87-76A1-02FC-926F-748ECF823F67}"/>
                </a:ext>
              </a:extLst>
            </p:cNvPr>
            <p:cNvSpPr txBox="1"/>
            <p:nvPr/>
          </p:nvSpPr>
          <p:spPr>
            <a:xfrm rot="16200000">
              <a:off x="-52900" y="3816627"/>
              <a:ext cx="2565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Training compute (FLOPs)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A9D9D99-6667-9301-A431-19C97B5BD705}"/>
              </a:ext>
            </a:extLst>
          </p:cNvPr>
          <p:cNvSpPr txBox="1"/>
          <p:nvPr/>
        </p:nvSpPr>
        <p:spPr>
          <a:xfrm>
            <a:off x="1375033" y="5632647"/>
            <a:ext cx="411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4"/>
              </a:rPr>
              <a:t>Training compute of frontier AI models grows by 4-5x per year | Epoch AI</a:t>
            </a:r>
            <a:endParaRPr lang="en-GB" sz="100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5C929D9-31D9-E482-9542-09F105CEB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CBE3C-F9CD-4C12-BDFD-3307B6B8D77D}" type="datetime1">
              <a:rPr lang="en-GB" smtClean="0"/>
              <a:t>18/11/2025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F595172-B1A9-A691-6FE1-ADA8AEC7D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6994CDA-9E39-3E23-9A78-44DA24093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106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D6175-467E-8F9F-57BC-A214583DE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93C31-0999-9A2B-492C-ED4574D4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PIM for decode attention</a:t>
            </a:r>
          </a:p>
        </p:txBody>
      </p:sp>
      <p:sp>
        <p:nvSpPr>
          <p:cNvPr id="202" name="Content Placeholder 201">
            <a:extLst>
              <a:ext uri="{FF2B5EF4-FFF2-40B4-BE49-F238E27FC236}">
                <a16:creationId xmlns:a16="http://schemas.microsoft.com/office/drawing/2014/main" id="{4A5BED4E-213C-B343-A0E6-440E40EFD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1368" y="2008195"/>
            <a:ext cx="6218463" cy="3359378"/>
          </a:xfrm>
        </p:spPr>
        <p:txBody>
          <a:bodyPr>
            <a:normAutofit/>
          </a:bodyPr>
          <a:lstStyle/>
          <a:p>
            <a:r>
              <a:rPr lang="en-US" dirty="0"/>
              <a:t>What does the interconnect look like?</a:t>
            </a:r>
          </a:p>
          <a:p>
            <a:r>
              <a:rPr lang="en-US" dirty="0"/>
              <a:t>Can we use circuit switching?</a:t>
            </a:r>
          </a:p>
          <a:p>
            <a:r>
              <a:rPr lang="en-US" dirty="0"/>
              <a:t>Latency and packet drops</a:t>
            </a:r>
          </a:p>
          <a:p>
            <a:r>
              <a:rPr lang="en-US" dirty="0"/>
              <a:t>Fault tolerance</a:t>
            </a:r>
          </a:p>
          <a:p>
            <a:r>
              <a:rPr lang="en-US" dirty="0"/>
              <a:t>Can we automate the partitioning?</a:t>
            </a:r>
          </a:p>
          <a:p>
            <a:r>
              <a:rPr lang="en-US" dirty="0"/>
              <a:t>Are there other use cases?</a:t>
            </a:r>
          </a:p>
          <a:p>
            <a:endParaRPr lang="en-GB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CB053E24-6231-D520-FE09-107FD659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BF6-0E88-47C4-B5C2-1CF7A03D1D0A}" type="datetime1">
              <a:rPr lang="en-GB" smtClean="0"/>
              <a:t>18/11/2025</a:t>
            </a:fld>
            <a:endParaRPr lang="en-GB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6EAD8352-E139-4B37-7095-85AE97D2C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98729CE-6ED1-25D6-1B54-331D74C7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20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9CBF4E-DCC4-0A94-C90C-67A8F068A017}"/>
              </a:ext>
            </a:extLst>
          </p:cNvPr>
          <p:cNvGrpSpPr>
            <a:grpSpLocks noChangeAspect="1"/>
          </p:cNvGrpSpPr>
          <p:nvPr/>
        </p:nvGrpSpPr>
        <p:grpSpPr>
          <a:xfrm>
            <a:off x="840822" y="2405522"/>
            <a:ext cx="575106" cy="581365"/>
            <a:chOff x="5433575" y="1333974"/>
            <a:chExt cx="538261" cy="538261"/>
          </a:xfrm>
        </p:grpSpPr>
        <p:pic>
          <p:nvPicPr>
            <p:cNvPr id="5" name="Graphic 4" descr="Processor outline">
              <a:extLst>
                <a:ext uri="{FF2B5EF4-FFF2-40B4-BE49-F238E27FC236}">
                  <a16:creationId xmlns:a16="http://schemas.microsoft.com/office/drawing/2014/main" id="{D740E66D-8634-0459-8131-34FF4EAC4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33575" y="1333974"/>
              <a:ext cx="538261" cy="53826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F02F74-ED4D-6F8E-FC7A-467BF852CA57}"/>
                </a:ext>
              </a:extLst>
            </p:cNvPr>
            <p:cNvSpPr/>
            <p:nvPr/>
          </p:nvSpPr>
          <p:spPr>
            <a:xfrm>
              <a:off x="5613932" y="1513080"/>
              <a:ext cx="177546" cy="180048"/>
            </a:xfrm>
            <a:prstGeom prst="rect">
              <a:avLst/>
            </a:prstGeom>
            <a:solidFill>
              <a:srgbClr val="990033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6C0D01B-BE14-CAE7-64C6-E5B9061ECA26}"/>
              </a:ext>
            </a:extLst>
          </p:cNvPr>
          <p:cNvGrpSpPr>
            <a:grpSpLocks noChangeAspect="1"/>
          </p:cNvGrpSpPr>
          <p:nvPr/>
        </p:nvGrpSpPr>
        <p:grpSpPr>
          <a:xfrm>
            <a:off x="840821" y="4342842"/>
            <a:ext cx="575106" cy="581365"/>
            <a:chOff x="5433575" y="1333974"/>
            <a:chExt cx="538261" cy="538261"/>
          </a:xfrm>
        </p:grpSpPr>
        <p:pic>
          <p:nvPicPr>
            <p:cNvPr id="3" name="Graphic 2" descr="Processor outline">
              <a:extLst>
                <a:ext uri="{FF2B5EF4-FFF2-40B4-BE49-F238E27FC236}">
                  <a16:creationId xmlns:a16="http://schemas.microsoft.com/office/drawing/2014/main" id="{32C6EF79-E1A5-EE80-F387-28964AB1D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33575" y="1333974"/>
              <a:ext cx="538261" cy="53826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868B6B3-85DA-D8DA-CC89-1D4CA19B3975}"/>
                </a:ext>
              </a:extLst>
            </p:cNvPr>
            <p:cNvSpPr/>
            <p:nvPr/>
          </p:nvSpPr>
          <p:spPr>
            <a:xfrm>
              <a:off x="5613932" y="1513080"/>
              <a:ext cx="177546" cy="180048"/>
            </a:xfrm>
            <a:prstGeom prst="rect">
              <a:avLst/>
            </a:prstGeom>
            <a:solidFill>
              <a:srgbClr val="990033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D6A13BB-D439-0271-65A7-DCDADFEF353B}"/>
              </a:ext>
            </a:extLst>
          </p:cNvPr>
          <p:cNvGrpSpPr>
            <a:grpSpLocks noChangeAspect="1"/>
          </p:cNvGrpSpPr>
          <p:nvPr/>
        </p:nvGrpSpPr>
        <p:grpSpPr>
          <a:xfrm>
            <a:off x="855165" y="3628008"/>
            <a:ext cx="575106" cy="581365"/>
            <a:chOff x="5433575" y="1333974"/>
            <a:chExt cx="538261" cy="538261"/>
          </a:xfrm>
        </p:grpSpPr>
        <p:pic>
          <p:nvPicPr>
            <p:cNvPr id="53" name="Graphic 52" descr="Processor outline">
              <a:extLst>
                <a:ext uri="{FF2B5EF4-FFF2-40B4-BE49-F238E27FC236}">
                  <a16:creationId xmlns:a16="http://schemas.microsoft.com/office/drawing/2014/main" id="{F6C11793-4B1D-61D2-E332-EF979E104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33575" y="1333974"/>
              <a:ext cx="538261" cy="538261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5AFF245-CE54-AA19-CEE6-DBEA3847D372}"/>
                </a:ext>
              </a:extLst>
            </p:cNvPr>
            <p:cNvSpPr/>
            <p:nvPr/>
          </p:nvSpPr>
          <p:spPr>
            <a:xfrm>
              <a:off x="5613932" y="1513080"/>
              <a:ext cx="177546" cy="180048"/>
            </a:xfrm>
            <a:prstGeom prst="rect">
              <a:avLst/>
            </a:prstGeom>
            <a:solidFill>
              <a:srgbClr val="990033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F3EB2FB-DA14-E385-4473-C57C6095D597}"/>
              </a:ext>
            </a:extLst>
          </p:cNvPr>
          <p:cNvGrpSpPr>
            <a:grpSpLocks noChangeAspect="1"/>
          </p:cNvGrpSpPr>
          <p:nvPr/>
        </p:nvGrpSpPr>
        <p:grpSpPr>
          <a:xfrm>
            <a:off x="840822" y="3046644"/>
            <a:ext cx="575106" cy="581365"/>
            <a:chOff x="5433575" y="1333974"/>
            <a:chExt cx="538261" cy="538261"/>
          </a:xfrm>
        </p:grpSpPr>
        <p:pic>
          <p:nvPicPr>
            <p:cNvPr id="66" name="Graphic 65" descr="Processor outline">
              <a:extLst>
                <a:ext uri="{FF2B5EF4-FFF2-40B4-BE49-F238E27FC236}">
                  <a16:creationId xmlns:a16="http://schemas.microsoft.com/office/drawing/2014/main" id="{B32DE1E1-6548-7710-79C6-A71018820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33575" y="1333974"/>
              <a:ext cx="538261" cy="538261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DE4EFF1-D6F1-CA11-F289-37F9CCBDD90C}"/>
                </a:ext>
              </a:extLst>
            </p:cNvPr>
            <p:cNvSpPr/>
            <p:nvPr/>
          </p:nvSpPr>
          <p:spPr>
            <a:xfrm>
              <a:off x="5613932" y="1513080"/>
              <a:ext cx="177546" cy="180048"/>
            </a:xfrm>
            <a:prstGeom prst="rect">
              <a:avLst/>
            </a:prstGeom>
            <a:solidFill>
              <a:srgbClr val="990033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E4BC79-99A7-8C77-E241-EC842FA356CB}"/>
              </a:ext>
            </a:extLst>
          </p:cNvPr>
          <p:cNvGrpSpPr/>
          <p:nvPr/>
        </p:nvGrpSpPr>
        <p:grpSpPr>
          <a:xfrm>
            <a:off x="3186286" y="1674382"/>
            <a:ext cx="575738" cy="582004"/>
            <a:chOff x="2760231" y="2368346"/>
            <a:chExt cx="575738" cy="582004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CB57574-FBD3-19B4-5A09-BF7C56222C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60231" y="2368346"/>
              <a:ext cx="575738" cy="582004"/>
              <a:chOff x="5433575" y="1333974"/>
              <a:chExt cx="538261" cy="538261"/>
            </a:xfrm>
          </p:grpSpPr>
          <p:pic>
            <p:nvPicPr>
              <p:cNvPr id="81" name="Graphic 80" descr="Processor outline">
                <a:extLst>
                  <a:ext uri="{FF2B5EF4-FFF2-40B4-BE49-F238E27FC236}">
                    <a16:creationId xmlns:a16="http://schemas.microsoft.com/office/drawing/2014/main" id="{604D6819-EC0C-9A24-D33D-0EE201D34D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33575" y="1333974"/>
                <a:ext cx="538261" cy="538261"/>
              </a:xfrm>
              <a:prstGeom prst="rect">
                <a:avLst/>
              </a:prstGeom>
            </p:spPr>
          </p:pic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45DCF3C-F917-721E-05E0-012D46A4B44B}"/>
                  </a:ext>
                </a:extLst>
              </p:cNvPr>
              <p:cNvSpPr/>
              <p:nvPr/>
            </p:nvSpPr>
            <p:spPr>
              <a:xfrm>
                <a:off x="5613932" y="1513080"/>
                <a:ext cx="177546" cy="180048"/>
              </a:xfrm>
              <a:prstGeom prst="rect">
                <a:avLst/>
              </a:prstGeom>
              <a:solidFill>
                <a:srgbClr val="990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8B4A486-A29D-9686-8B5E-CE4ABAB132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72748" y="2587348"/>
              <a:ext cx="140470" cy="144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DF036C-0A6F-2C80-C170-0EF5A83A852E}"/>
              </a:ext>
            </a:extLst>
          </p:cNvPr>
          <p:cNvGrpSpPr/>
          <p:nvPr/>
        </p:nvGrpSpPr>
        <p:grpSpPr>
          <a:xfrm>
            <a:off x="3186286" y="2123007"/>
            <a:ext cx="575738" cy="582004"/>
            <a:chOff x="2760231" y="2368346"/>
            <a:chExt cx="575738" cy="58200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FC5195B-CB24-84D8-5C4E-8CDB7177270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60231" y="2368346"/>
              <a:ext cx="575738" cy="582004"/>
              <a:chOff x="5433575" y="1333974"/>
              <a:chExt cx="538261" cy="538261"/>
            </a:xfrm>
          </p:grpSpPr>
          <p:pic>
            <p:nvPicPr>
              <p:cNvPr id="20" name="Graphic 19" descr="Processor outline">
                <a:extLst>
                  <a:ext uri="{FF2B5EF4-FFF2-40B4-BE49-F238E27FC236}">
                    <a16:creationId xmlns:a16="http://schemas.microsoft.com/office/drawing/2014/main" id="{4FDBBCE8-DD4F-5CB4-46E8-B0BCAC647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33575" y="1333974"/>
                <a:ext cx="538261" cy="538261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28BC94C-6E6F-3C48-E857-A76F38B929AB}"/>
                  </a:ext>
                </a:extLst>
              </p:cNvPr>
              <p:cNvSpPr/>
              <p:nvPr/>
            </p:nvSpPr>
            <p:spPr>
              <a:xfrm>
                <a:off x="5613932" y="1513080"/>
                <a:ext cx="177546" cy="180048"/>
              </a:xfrm>
              <a:prstGeom prst="rect">
                <a:avLst/>
              </a:prstGeom>
              <a:solidFill>
                <a:srgbClr val="990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4EA3F55-9ED5-573C-348A-98AB9E485E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72748" y="2587348"/>
              <a:ext cx="140470" cy="144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323420-CB0B-3093-66CB-A84BBA406A0B}"/>
              </a:ext>
            </a:extLst>
          </p:cNvPr>
          <p:cNvGrpSpPr/>
          <p:nvPr/>
        </p:nvGrpSpPr>
        <p:grpSpPr>
          <a:xfrm>
            <a:off x="3186286" y="2571632"/>
            <a:ext cx="575738" cy="582004"/>
            <a:chOff x="2760231" y="2368346"/>
            <a:chExt cx="575738" cy="58200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A593EC6-3116-9C28-0995-C77A211A1C7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60231" y="2368346"/>
              <a:ext cx="575738" cy="582004"/>
              <a:chOff x="5433575" y="1333974"/>
              <a:chExt cx="538261" cy="538261"/>
            </a:xfrm>
          </p:grpSpPr>
          <p:pic>
            <p:nvPicPr>
              <p:cNvPr id="40" name="Graphic 39" descr="Processor outline">
                <a:extLst>
                  <a:ext uri="{FF2B5EF4-FFF2-40B4-BE49-F238E27FC236}">
                    <a16:creationId xmlns:a16="http://schemas.microsoft.com/office/drawing/2014/main" id="{C0C319FA-3131-4C9B-B9D5-59F8B7100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33575" y="1333974"/>
                <a:ext cx="538261" cy="538261"/>
              </a:xfrm>
              <a:prstGeom prst="rect">
                <a:avLst/>
              </a:prstGeom>
            </p:spPr>
          </p:pic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7C367EC-A9D3-2CBC-5782-D021A77A9353}"/>
                  </a:ext>
                </a:extLst>
              </p:cNvPr>
              <p:cNvSpPr/>
              <p:nvPr/>
            </p:nvSpPr>
            <p:spPr>
              <a:xfrm>
                <a:off x="5613932" y="1513080"/>
                <a:ext cx="177546" cy="180048"/>
              </a:xfrm>
              <a:prstGeom prst="rect">
                <a:avLst/>
              </a:prstGeom>
              <a:solidFill>
                <a:srgbClr val="990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0EB01CE-6633-2213-BC2F-A6706B97B0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72748" y="2587348"/>
              <a:ext cx="140470" cy="144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05E511A-E9F7-E297-AB4A-6DAACE2511D3}"/>
              </a:ext>
            </a:extLst>
          </p:cNvPr>
          <p:cNvGrpSpPr/>
          <p:nvPr/>
        </p:nvGrpSpPr>
        <p:grpSpPr>
          <a:xfrm>
            <a:off x="3186286" y="3020257"/>
            <a:ext cx="575738" cy="582004"/>
            <a:chOff x="2760231" y="2368346"/>
            <a:chExt cx="575738" cy="582004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B5BF1D7F-5590-B96B-7F0F-E073C42E0DD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60231" y="2368346"/>
              <a:ext cx="575738" cy="582004"/>
              <a:chOff x="5433575" y="1333974"/>
              <a:chExt cx="538261" cy="538261"/>
            </a:xfrm>
          </p:grpSpPr>
          <p:pic>
            <p:nvPicPr>
              <p:cNvPr id="93" name="Graphic 92" descr="Processor outline">
                <a:extLst>
                  <a:ext uri="{FF2B5EF4-FFF2-40B4-BE49-F238E27FC236}">
                    <a16:creationId xmlns:a16="http://schemas.microsoft.com/office/drawing/2014/main" id="{6E412C34-A76E-6E53-9DA0-70D56ADEAF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33575" y="1333974"/>
                <a:ext cx="538261" cy="538261"/>
              </a:xfrm>
              <a:prstGeom prst="rect">
                <a:avLst/>
              </a:prstGeom>
            </p:spPr>
          </p:pic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2FB347C-9502-FCC1-3256-07C7DC0E94CC}"/>
                  </a:ext>
                </a:extLst>
              </p:cNvPr>
              <p:cNvSpPr/>
              <p:nvPr/>
            </p:nvSpPr>
            <p:spPr>
              <a:xfrm>
                <a:off x="5613932" y="1513080"/>
                <a:ext cx="177546" cy="180048"/>
              </a:xfrm>
              <a:prstGeom prst="rect">
                <a:avLst/>
              </a:prstGeom>
              <a:solidFill>
                <a:srgbClr val="990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6C9AE451-2D3A-B6EE-01DA-26397D2468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72748" y="2587348"/>
              <a:ext cx="140470" cy="144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BAF502-D8B8-712A-DD76-CA4AB5BAF5AD}"/>
              </a:ext>
            </a:extLst>
          </p:cNvPr>
          <p:cNvGrpSpPr/>
          <p:nvPr/>
        </p:nvGrpSpPr>
        <p:grpSpPr>
          <a:xfrm>
            <a:off x="3186286" y="3468882"/>
            <a:ext cx="575738" cy="582004"/>
            <a:chOff x="2760231" y="2368346"/>
            <a:chExt cx="575738" cy="582004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947040AB-F7F2-8BD1-91E5-FFD9D6931E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60231" y="2368346"/>
              <a:ext cx="575738" cy="582004"/>
              <a:chOff x="5433575" y="1333974"/>
              <a:chExt cx="538261" cy="538261"/>
            </a:xfrm>
          </p:grpSpPr>
          <p:pic>
            <p:nvPicPr>
              <p:cNvPr id="105" name="Graphic 104" descr="Processor outline">
                <a:extLst>
                  <a:ext uri="{FF2B5EF4-FFF2-40B4-BE49-F238E27FC236}">
                    <a16:creationId xmlns:a16="http://schemas.microsoft.com/office/drawing/2014/main" id="{87125470-C200-667B-C61E-787D24B49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33575" y="1333974"/>
                <a:ext cx="538261" cy="538261"/>
              </a:xfrm>
              <a:prstGeom prst="rect">
                <a:avLst/>
              </a:prstGeom>
            </p:spPr>
          </p:pic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DD1B8A68-901A-08B6-8BCB-173502F4FB7A}"/>
                  </a:ext>
                </a:extLst>
              </p:cNvPr>
              <p:cNvSpPr/>
              <p:nvPr/>
            </p:nvSpPr>
            <p:spPr>
              <a:xfrm>
                <a:off x="5613932" y="1513080"/>
                <a:ext cx="177546" cy="180048"/>
              </a:xfrm>
              <a:prstGeom prst="rect">
                <a:avLst/>
              </a:prstGeom>
              <a:solidFill>
                <a:srgbClr val="990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1358C7A-74C9-2831-6364-F00BA660D1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72748" y="2587348"/>
              <a:ext cx="140470" cy="144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AA2EC7D-A068-9459-49D4-ACF671D1EC05}"/>
              </a:ext>
            </a:extLst>
          </p:cNvPr>
          <p:cNvGrpSpPr/>
          <p:nvPr/>
        </p:nvGrpSpPr>
        <p:grpSpPr>
          <a:xfrm>
            <a:off x="3186286" y="3917507"/>
            <a:ext cx="575738" cy="582004"/>
            <a:chOff x="2760231" y="2368346"/>
            <a:chExt cx="575738" cy="582004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5F9CFC53-F506-13D4-999E-CD46FD954C8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60231" y="2368346"/>
              <a:ext cx="575738" cy="582004"/>
              <a:chOff x="5433575" y="1333974"/>
              <a:chExt cx="538261" cy="538261"/>
            </a:xfrm>
          </p:grpSpPr>
          <p:pic>
            <p:nvPicPr>
              <p:cNvPr id="113" name="Graphic 112" descr="Processor outline">
                <a:extLst>
                  <a:ext uri="{FF2B5EF4-FFF2-40B4-BE49-F238E27FC236}">
                    <a16:creationId xmlns:a16="http://schemas.microsoft.com/office/drawing/2014/main" id="{BA8E1FF7-9B04-E06C-B07B-91D61E1EED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33575" y="1333974"/>
                <a:ext cx="538261" cy="538261"/>
              </a:xfrm>
              <a:prstGeom prst="rect">
                <a:avLst/>
              </a:prstGeom>
            </p:spPr>
          </p:pic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D6FDA96A-2D1D-1814-27CB-D649C4F62478}"/>
                  </a:ext>
                </a:extLst>
              </p:cNvPr>
              <p:cNvSpPr/>
              <p:nvPr/>
            </p:nvSpPr>
            <p:spPr>
              <a:xfrm>
                <a:off x="5613932" y="1513080"/>
                <a:ext cx="177546" cy="180048"/>
              </a:xfrm>
              <a:prstGeom prst="rect">
                <a:avLst/>
              </a:prstGeom>
              <a:solidFill>
                <a:srgbClr val="990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43224A4-E657-EEA9-A24C-7582422C3B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72748" y="2587348"/>
              <a:ext cx="140470" cy="144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5497988-9408-5677-AAF3-68591F411902}"/>
              </a:ext>
            </a:extLst>
          </p:cNvPr>
          <p:cNvGrpSpPr/>
          <p:nvPr/>
        </p:nvGrpSpPr>
        <p:grpSpPr>
          <a:xfrm>
            <a:off x="3186286" y="4366132"/>
            <a:ext cx="575738" cy="582004"/>
            <a:chOff x="2760231" y="2368346"/>
            <a:chExt cx="575738" cy="582004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2E1C4A8-A935-4A35-5619-A8ED3048443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60231" y="2368346"/>
              <a:ext cx="575738" cy="582004"/>
              <a:chOff x="5433575" y="1333974"/>
              <a:chExt cx="538261" cy="538261"/>
            </a:xfrm>
          </p:grpSpPr>
          <p:pic>
            <p:nvPicPr>
              <p:cNvPr id="118" name="Graphic 117" descr="Processor outline">
                <a:extLst>
                  <a:ext uri="{FF2B5EF4-FFF2-40B4-BE49-F238E27FC236}">
                    <a16:creationId xmlns:a16="http://schemas.microsoft.com/office/drawing/2014/main" id="{5BBA3A49-FFD7-1D9B-B898-7E7A7F4731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33575" y="1333974"/>
                <a:ext cx="538261" cy="538261"/>
              </a:xfrm>
              <a:prstGeom prst="rect">
                <a:avLst/>
              </a:prstGeom>
            </p:spPr>
          </p:pic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ABB2F748-FE4D-F10C-02B9-A32F48FDD311}"/>
                  </a:ext>
                </a:extLst>
              </p:cNvPr>
              <p:cNvSpPr/>
              <p:nvPr/>
            </p:nvSpPr>
            <p:spPr>
              <a:xfrm>
                <a:off x="5613932" y="1513080"/>
                <a:ext cx="177546" cy="180048"/>
              </a:xfrm>
              <a:prstGeom prst="rect">
                <a:avLst/>
              </a:prstGeom>
              <a:solidFill>
                <a:srgbClr val="990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DEE2E5DF-CCB5-6A26-49FC-C54CF7DFB8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72748" y="2587348"/>
              <a:ext cx="140470" cy="144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A8B3B7E9-5AE7-F4BA-AD57-BA32AB8A6302}"/>
              </a:ext>
            </a:extLst>
          </p:cNvPr>
          <p:cNvGrpSpPr/>
          <p:nvPr/>
        </p:nvGrpSpPr>
        <p:grpSpPr>
          <a:xfrm>
            <a:off x="3186286" y="4814758"/>
            <a:ext cx="575738" cy="582004"/>
            <a:chOff x="2760231" y="2368346"/>
            <a:chExt cx="575738" cy="582004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1177A556-1F67-4278-B76B-BF1ABD2A6C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60231" y="2368346"/>
              <a:ext cx="575738" cy="582004"/>
              <a:chOff x="5433575" y="1333974"/>
              <a:chExt cx="538261" cy="538261"/>
            </a:xfrm>
          </p:grpSpPr>
          <p:pic>
            <p:nvPicPr>
              <p:cNvPr id="123" name="Graphic 122" descr="Processor outline">
                <a:extLst>
                  <a:ext uri="{FF2B5EF4-FFF2-40B4-BE49-F238E27FC236}">
                    <a16:creationId xmlns:a16="http://schemas.microsoft.com/office/drawing/2014/main" id="{5C1F974B-C1A1-B06A-4353-8767806ECB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33575" y="1333974"/>
                <a:ext cx="538261" cy="538261"/>
              </a:xfrm>
              <a:prstGeom prst="rect">
                <a:avLst/>
              </a:prstGeom>
            </p:spPr>
          </p:pic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363888F-7F3C-FBCB-03C3-CFC96414C254}"/>
                  </a:ext>
                </a:extLst>
              </p:cNvPr>
              <p:cNvSpPr/>
              <p:nvPr/>
            </p:nvSpPr>
            <p:spPr>
              <a:xfrm>
                <a:off x="5613932" y="1513080"/>
                <a:ext cx="177546" cy="180048"/>
              </a:xfrm>
              <a:prstGeom prst="rect">
                <a:avLst/>
              </a:prstGeom>
              <a:solidFill>
                <a:srgbClr val="990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E1AC9CA0-00D0-F98D-64C1-82DB057638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72748" y="2587348"/>
              <a:ext cx="140470" cy="144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B8EFA56A-6228-D919-12A4-BE9338A666CE}"/>
              </a:ext>
            </a:extLst>
          </p:cNvPr>
          <p:cNvSpPr txBox="1"/>
          <p:nvPr/>
        </p:nvSpPr>
        <p:spPr>
          <a:xfrm rot="-5400000">
            <a:off x="1574880" y="3340650"/>
            <a:ext cx="174406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dirty="0"/>
              <a:t>Collective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AA92438-56E6-97C5-FA5A-98CE9CFBCBE0}"/>
              </a:ext>
            </a:extLst>
          </p:cNvPr>
          <p:cNvSpPr txBox="1"/>
          <p:nvPr/>
        </p:nvSpPr>
        <p:spPr>
          <a:xfrm rot="-5400000">
            <a:off x="3474242" y="3328309"/>
            <a:ext cx="174406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dirty="0"/>
              <a:t>Collective</a:t>
            </a:r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9E7F7ED8-BEB0-D012-B339-CBF9CF00E7C6}"/>
              </a:ext>
            </a:extLst>
          </p:cNvPr>
          <p:cNvCxnSpPr>
            <a:cxnSpLocks/>
            <a:stCxn id="5" idx="3"/>
            <a:endCxn id="133" idx="0"/>
          </p:cNvCxnSpPr>
          <p:nvPr/>
        </p:nvCxnSpPr>
        <p:spPr>
          <a:xfrm>
            <a:off x="1415928" y="2696205"/>
            <a:ext cx="769376" cy="906055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B25A74FC-BBC2-17E4-55F3-B20800E4AE54}"/>
              </a:ext>
            </a:extLst>
          </p:cNvPr>
          <p:cNvCxnSpPr>
            <a:cxnSpLocks/>
            <a:stCxn id="66" idx="3"/>
            <a:endCxn id="133" idx="0"/>
          </p:cNvCxnSpPr>
          <p:nvPr/>
        </p:nvCxnSpPr>
        <p:spPr>
          <a:xfrm>
            <a:off x="1415928" y="3337327"/>
            <a:ext cx="769376" cy="26493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535927BC-5E00-9384-E2D6-6E12220AB3B2}"/>
              </a:ext>
            </a:extLst>
          </p:cNvPr>
          <p:cNvCxnSpPr>
            <a:cxnSpLocks/>
            <a:stCxn id="53" idx="3"/>
            <a:endCxn id="133" idx="0"/>
          </p:cNvCxnSpPr>
          <p:nvPr/>
        </p:nvCxnSpPr>
        <p:spPr>
          <a:xfrm flipV="1">
            <a:off x="1430271" y="3602260"/>
            <a:ext cx="755033" cy="31643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7B25EE00-835F-F3B7-B31A-B9F1AA996BD7}"/>
              </a:ext>
            </a:extLst>
          </p:cNvPr>
          <p:cNvCxnSpPr>
            <a:cxnSpLocks/>
            <a:stCxn id="3" idx="3"/>
            <a:endCxn id="133" idx="0"/>
          </p:cNvCxnSpPr>
          <p:nvPr/>
        </p:nvCxnSpPr>
        <p:spPr>
          <a:xfrm flipV="1">
            <a:off x="1415927" y="3602260"/>
            <a:ext cx="769377" cy="1031265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27ACF5FB-F86B-3EA4-E327-6B90F7A59BDF}"/>
              </a:ext>
            </a:extLst>
          </p:cNvPr>
          <p:cNvCxnSpPr>
            <a:cxnSpLocks/>
            <a:stCxn id="133" idx="2"/>
            <a:endCxn id="81" idx="1"/>
          </p:cNvCxnSpPr>
          <p:nvPr/>
        </p:nvCxnSpPr>
        <p:spPr>
          <a:xfrm flipV="1">
            <a:off x="2708524" y="1965384"/>
            <a:ext cx="477762" cy="1636876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F3BAFD94-3914-4761-A6AA-3E08E729873D}"/>
              </a:ext>
            </a:extLst>
          </p:cNvPr>
          <p:cNvCxnSpPr>
            <a:cxnSpLocks/>
            <a:stCxn id="133" idx="2"/>
            <a:endCxn id="20" idx="1"/>
          </p:cNvCxnSpPr>
          <p:nvPr/>
        </p:nvCxnSpPr>
        <p:spPr>
          <a:xfrm flipV="1">
            <a:off x="2708524" y="2414009"/>
            <a:ext cx="477762" cy="118825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FF0CE9F8-356D-A98E-C256-342115AA5A87}"/>
              </a:ext>
            </a:extLst>
          </p:cNvPr>
          <p:cNvCxnSpPr>
            <a:cxnSpLocks/>
            <a:stCxn id="133" idx="2"/>
            <a:endCxn id="40" idx="1"/>
          </p:cNvCxnSpPr>
          <p:nvPr/>
        </p:nvCxnSpPr>
        <p:spPr>
          <a:xfrm flipV="1">
            <a:off x="2708524" y="2862634"/>
            <a:ext cx="477762" cy="739626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FF9150E2-0269-3588-64A1-A006EC161ADD}"/>
              </a:ext>
            </a:extLst>
          </p:cNvPr>
          <p:cNvCxnSpPr>
            <a:cxnSpLocks/>
            <a:stCxn id="133" idx="2"/>
            <a:endCxn id="93" idx="1"/>
          </p:cNvCxnSpPr>
          <p:nvPr/>
        </p:nvCxnSpPr>
        <p:spPr>
          <a:xfrm flipV="1">
            <a:off x="2708524" y="3311259"/>
            <a:ext cx="477762" cy="29100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0CAD284E-0672-6BB3-CF67-05F196D4B0E2}"/>
              </a:ext>
            </a:extLst>
          </p:cNvPr>
          <p:cNvCxnSpPr>
            <a:cxnSpLocks/>
            <a:stCxn id="133" idx="2"/>
            <a:endCxn id="105" idx="1"/>
          </p:cNvCxnSpPr>
          <p:nvPr/>
        </p:nvCxnSpPr>
        <p:spPr>
          <a:xfrm>
            <a:off x="2708524" y="3602260"/>
            <a:ext cx="477762" cy="15762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109C7346-CDAA-F1AE-1714-0D8567D17F14}"/>
              </a:ext>
            </a:extLst>
          </p:cNvPr>
          <p:cNvCxnSpPr>
            <a:cxnSpLocks/>
            <a:stCxn id="133" idx="2"/>
            <a:endCxn id="113" idx="1"/>
          </p:cNvCxnSpPr>
          <p:nvPr/>
        </p:nvCxnSpPr>
        <p:spPr>
          <a:xfrm>
            <a:off x="2708524" y="3602260"/>
            <a:ext cx="477762" cy="60624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29DC94D5-F801-DA49-8A30-EB24629CC7CA}"/>
              </a:ext>
            </a:extLst>
          </p:cNvPr>
          <p:cNvCxnSpPr>
            <a:cxnSpLocks/>
            <a:stCxn id="133" idx="2"/>
            <a:endCxn id="118" idx="1"/>
          </p:cNvCxnSpPr>
          <p:nvPr/>
        </p:nvCxnSpPr>
        <p:spPr>
          <a:xfrm>
            <a:off x="2708524" y="3602260"/>
            <a:ext cx="477762" cy="105487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4F3F0633-2F67-9196-2ED3-013B47466BF2}"/>
              </a:ext>
            </a:extLst>
          </p:cNvPr>
          <p:cNvCxnSpPr>
            <a:cxnSpLocks/>
            <a:stCxn id="133" idx="2"/>
            <a:endCxn id="123" idx="1"/>
          </p:cNvCxnSpPr>
          <p:nvPr/>
        </p:nvCxnSpPr>
        <p:spPr>
          <a:xfrm>
            <a:off x="2708524" y="3602260"/>
            <a:ext cx="477762" cy="150350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2D8FC0A5-14A8-E7A7-86E8-12852117A8FA}"/>
              </a:ext>
            </a:extLst>
          </p:cNvPr>
          <p:cNvCxnSpPr>
            <a:cxnSpLocks/>
            <a:stCxn id="81" idx="3"/>
            <a:endCxn id="138" idx="0"/>
          </p:cNvCxnSpPr>
          <p:nvPr/>
        </p:nvCxnSpPr>
        <p:spPr>
          <a:xfrm>
            <a:off x="3762024" y="1965384"/>
            <a:ext cx="322642" cy="1624535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1EE33D73-CA2B-F025-F737-89C7CD297E58}"/>
              </a:ext>
            </a:extLst>
          </p:cNvPr>
          <p:cNvCxnSpPr>
            <a:cxnSpLocks/>
            <a:stCxn id="20" idx="3"/>
            <a:endCxn id="138" idx="0"/>
          </p:cNvCxnSpPr>
          <p:nvPr/>
        </p:nvCxnSpPr>
        <p:spPr>
          <a:xfrm>
            <a:off x="3762024" y="2414009"/>
            <a:ext cx="322642" cy="117591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E17FD2B2-99DE-82EF-739A-A90416D17232}"/>
              </a:ext>
            </a:extLst>
          </p:cNvPr>
          <p:cNvCxnSpPr>
            <a:cxnSpLocks/>
            <a:stCxn id="40" idx="3"/>
            <a:endCxn id="138" idx="0"/>
          </p:cNvCxnSpPr>
          <p:nvPr/>
        </p:nvCxnSpPr>
        <p:spPr>
          <a:xfrm>
            <a:off x="3762024" y="2862634"/>
            <a:ext cx="322642" cy="727285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7F879BF0-1D28-E7FF-9CEA-303AB18D4C29}"/>
              </a:ext>
            </a:extLst>
          </p:cNvPr>
          <p:cNvCxnSpPr>
            <a:cxnSpLocks/>
            <a:stCxn id="93" idx="3"/>
            <a:endCxn id="138" idx="0"/>
          </p:cNvCxnSpPr>
          <p:nvPr/>
        </p:nvCxnSpPr>
        <p:spPr>
          <a:xfrm>
            <a:off x="3762024" y="3311259"/>
            <a:ext cx="322642" cy="27866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6187F3D7-BA47-67AE-F18F-96D5BA441337}"/>
              </a:ext>
            </a:extLst>
          </p:cNvPr>
          <p:cNvCxnSpPr>
            <a:cxnSpLocks/>
            <a:stCxn id="105" idx="3"/>
            <a:endCxn id="138" idx="0"/>
          </p:cNvCxnSpPr>
          <p:nvPr/>
        </p:nvCxnSpPr>
        <p:spPr>
          <a:xfrm flipV="1">
            <a:off x="3762024" y="3589919"/>
            <a:ext cx="322642" cy="169965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97AA726A-73FB-F963-B22C-9C538F5B16C6}"/>
              </a:ext>
            </a:extLst>
          </p:cNvPr>
          <p:cNvCxnSpPr>
            <a:cxnSpLocks/>
            <a:stCxn id="113" idx="3"/>
            <a:endCxn id="138" idx="0"/>
          </p:cNvCxnSpPr>
          <p:nvPr/>
        </p:nvCxnSpPr>
        <p:spPr>
          <a:xfrm flipV="1">
            <a:off x="3762024" y="3589919"/>
            <a:ext cx="322642" cy="61859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85AD70F6-3117-0714-4B5B-DC210EEF2E89}"/>
              </a:ext>
            </a:extLst>
          </p:cNvPr>
          <p:cNvCxnSpPr>
            <a:cxnSpLocks/>
            <a:stCxn id="118" idx="3"/>
            <a:endCxn id="138" idx="0"/>
          </p:cNvCxnSpPr>
          <p:nvPr/>
        </p:nvCxnSpPr>
        <p:spPr>
          <a:xfrm flipV="1">
            <a:off x="3762024" y="3589919"/>
            <a:ext cx="322642" cy="1067215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0D72F456-E467-B0A2-0D14-17D7696EF4B1}"/>
              </a:ext>
            </a:extLst>
          </p:cNvPr>
          <p:cNvCxnSpPr>
            <a:cxnSpLocks/>
            <a:stCxn id="123" idx="3"/>
            <a:endCxn id="138" idx="0"/>
          </p:cNvCxnSpPr>
          <p:nvPr/>
        </p:nvCxnSpPr>
        <p:spPr>
          <a:xfrm flipV="1">
            <a:off x="3762024" y="3589919"/>
            <a:ext cx="322642" cy="1515841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AFD4DBF-4CF4-BE5D-3676-D8105E49B2D4}"/>
              </a:ext>
            </a:extLst>
          </p:cNvPr>
          <p:cNvSpPr txBox="1"/>
          <p:nvPr/>
        </p:nvSpPr>
        <p:spPr>
          <a:xfrm>
            <a:off x="448803" y="5614535"/>
            <a:ext cx="1934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Compute optimized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B9B014-D745-F136-6B38-705E14A57DDA}"/>
              </a:ext>
            </a:extLst>
          </p:cNvPr>
          <p:cNvSpPr txBox="1"/>
          <p:nvPr/>
        </p:nvSpPr>
        <p:spPr>
          <a:xfrm>
            <a:off x="2510527" y="5594388"/>
            <a:ext cx="205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Bandwidth optimized</a:t>
            </a:r>
          </a:p>
        </p:txBody>
      </p:sp>
    </p:spTree>
    <p:extLst>
      <p:ext uri="{BB962C8B-B14F-4D97-AF65-F5344CB8AC3E}">
        <p14:creationId xmlns:p14="http://schemas.microsoft.com/office/powerpoint/2010/main" val="113703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1579A-FEEB-0639-176B-4D250256D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6D902-796A-EF5E-184B-D641306E7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future is heterogenous and disaggregated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83768FBA-D076-2ED6-BC64-06B1D60E5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4BF6-0E88-47C4-B5C2-1CF7A03D1D0A}" type="datetime1">
              <a:rPr lang="en-GB" smtClean="0"/>
              <a:t>18/11/2025</a:t>
            </a:fld>
            <a:endParaRPr lang="en-GB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2F2C8BB0-A07C-A6F4-9E0E-8A19ED3CE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Systems Research In the AI Era</a:t>
            </a:r>
            <a:endParaRPr lang="en-GB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0D4759C-8998-EFC9-28B5-A9154C217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21</a:t>
            </a:fld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EB27A3-D4CA-9F17-F5F2-B93BA70EA918}"/>
              </a:ext>
            </a:extLst>
          </p:cNvPr>
          <p:cNvGrpSpPr>
            <a:grpSpLocks noChangeAspect="1"/>
          </p:cNvGrpSpPr>
          <p:nvPr/>
        </p:nvGrpSpPr>
        <p:grpSpPr>
          <a:xfrm>
            <a:off x="2064416" y="1865257"/>
            <a:ext cx="1702777" cy="1569660"/>
            <a:chOff x="772206" y="1850586"/>
            <a:chExt cx="2770471" cy="255388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EBC19D-0074-AB84-17DB-4993F739592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2206" y="1850586"/>
              <a:ext cx="1100974" cy="1029998"/>
              <a:chOff x="1018663" y="1286059"/>
              <a:chExt cx="1262463" cy="1262463"/>
            </a:xfrm>
          </p:grpSpPr>
          <p:pic>
            <p:nvPicPr>
              <p:cNvPr id="9" name="Graphic 8" descr="Processor outline">
                <a:extLst>
                  <a:ext uri="{FF2B5EF4-FFF2-40B4-BE49-F238E27FC236}">
                    <a16:creationId xmlns:a16="http://schemas.microsoft.com/office/drawing/2014/main" id="{5799E494-6EB1-B97D-59DE-CBC6063A9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18663" y="1286059"/>
                <a:ext cx="1262463" cy="1262463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BD0AF4E-E06D-5EDD-4DF9-06B41A82177F}"/>
                  </a:ext>
                </a:extLst>
              </p:cNvPr>
              <p:cNvSpPr/>
              <p:nvPr/>
            </p:nvSpPr>
            <p:spPr>
              <a:xfrm>
                <a:off x="1439630" y="1704913"/>
                <a:ext cx="418854" cy="424754"/>
              </a:xfrm>
              <a:prstGeom prst="rect">
                <a:avLst/>
              </a:prstGeom>
              <a:solidFill>
                <a:srgbClr val="990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9DB1AFF-66F9-B07B-09BB-90D6AC5F2C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87290" y="1850586"/>
              <a:ext cx="1100974" cy="1029998"/>
              <a:chOff x="1018663" y="1286059"/>
              <a:chExt cx="1262463" cy="1262463"/>
            </a:xfrm>
          </p:grpSpPr>
          <p:pic>
            <p:nvPicPr>
              <p:cNvPr id="32" name="Graphic 31" descr="Processor outline">
                <a:extLst>
                  <a:ext uri="{FF2B5EF4-FFF2-40B4-BE49-F238E27FC236}">
                    <a16:creationId xmlns:a16="http://schemas.microsoft.com/office/drawing/2014/main" id="{B0089110-4DCC-6D9C-262A-A680D0146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18663" y="1286059"/>
                <a:ext cx="1262463" cy="1262463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F082F4E-BE55-BCEB-43F8-96A484CB2445}"/>
                  </a:ext>
                </a:extLst>
              </p:cNvPr>
              <p:cNvSpPr/>
              <p:nvPr/>
            </p:nvSpPr>
            <p:spPr>
              <a:xfrm>
                <a:off x="1439630" y="1704913"/>
                <a:ext cx="418854" cy="424754"/>
              </a:xfrm>
              <a:prstGeom prst="rect">
                <a:avLst/>
              </a:prstGeom>
              <a:solidFill>
                <a:srgbClr val="990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968D41A-EEA3-5981-C22A-436B07E43B3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2206" y="3374473"/>
              <a:ext cx="1100974" cy="1029998"/>
              <a:chOff x="1018663" y="1286059"/>
              <a:chExt cx="1262463" cy="1262463"/>
            </a:xfrm>
          </p:grpSpPr>
          <p:pic>
            <p:nvPicPr>
              <p:cNvPr id="35" name="Graphic 34" descr="Processor outline">
                <a:extLst>
                  <a:ext uri="{FF2B5EF4-FFF2-40B4-BE49-F238E27FC236}">
                    <a16:creationId xmlns:a16="http://schemas.microsoft.com/office/drawing/2014/main" id="{8FF9DDE6-C7FA-AB03-672C-B47BA0C968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18663" y="1286059"/>
                <a:ext cx="1262463" cy="1262463"/>
              </a:xfrm>
              <a:prstGeom prst="rect">
                <a:avLst/>
              </a:prstGeom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14A7B11-21AD-48ED-B34D-EB6D14587395}"/>
                  </a:ext>
                </a:extLst>
              </p:cNvPr>
              <p:cNvSpPr/>
              <p:nvPr/>
            </p:nvSpPr>
            <p:spPr>
              <a:xfrm>
                <a:off x="1439630" y="1704913"/>
                <a:ext cx="418854" cy="424754"/>
              </a:xfrm>
              <a:prstGeom prst="rect">
                <a:avLst/>
              </a:prstGeom>
              <a:solidFill>
                <a:srgbClr val="990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753E5F0-C789-9864-06F5-5DD7ABB475D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41703" y="3374473"/>
              <a:ext cx="1100974" cy="1029998"/>
              <a:chOff x="1018663" y="1286059"/>
              <a:chExt cx="1262463" cy="1262463"/>
            </a:xfrm>
          </p:grpSpPr>
          <p:pic>
            <p:nvPicPr>
              <p:cNvPr id="38" name="Graphic 37" descr="Processor outline">
                <a:extLst>
                  <a:ext uri="{FF2B5EF4-FFF2-40B4-BE49-F238E27FC236}">
                    <a16:creationId xmlns:a16="http://schemas.microsoft.com/office/drawing/2014/main" id="{10E12C24-E11A-6267-1A79-142D6E3B4E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18663" y="1286059"/>
                <a:ext cx="1262463" cy="1262463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E9483F4-63DF-50C0-8C9F-A0E9F1972D85}"/>
                  </a:ext>
                </a:extLst>
              </p:cNvPr>
              <p:cNvSpPr/>
              <p:nvPr/>
            </p:nvSpPr>
            <p:spPr>
              <a:xfrm>
                <a:off x="1439630" y="1704913"/>
                <a:ext cx="418854" cy="424754"/>
              </a:xfrm>
              <a:prstGeom prst="rect">
                <a:avLst/>
              </a:prstGeom>
              <a:solidFill>
                <a:srgbClr val="990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38D71F8-1A4C-1966-A00D-80E57966A5D1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1873180" y="2365585"/>
              <a:ext cx="284262" cy="6296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923BCA6-84CB-840F-35DB-8EE81B14CB8F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>
              <a:off x="2157442" y="2365585"/>
              <a:ext cx="229848" cy="6296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820D751-740C-920D-22EA-95A40CEB68CD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 flipV="1">
              <a:off x="1873180" y="3486150"/>
              <a:ext cx="284262" cy="4033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B2EA1CE-7D3C-BC31-65A1-971343701590}"/>
                </a:ext>
              </a:extLst>
            </p:cNvPr>
            <p:cNvCxnSpPr>
              <a:cxnSpLocks/>
              <a:endCxn id="38" idx="1"/>
            </p:cNvCxnSpPr>
            <p:nvPr/>
          </p:nvCxnSpPr>
          <p:spPr>
            <a:xfrm>
              <a:off x="2199712" y="3324453"/>
              <a:ext cx="241991" cy="5650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6533133-338B-DD49-380B-60E4A953758D}"/>
                </a:ext>
              </a:extLst>
            </p:cNvPr>
            <p:cNvGrpSpPr/>
            <p:nvPr/>
          </p:nvGrpSpPr>
          <p:grpSpPr>
            <a:xfrm>
              <a:off x="2795482" y="2221140"/>
              <a:ext cx="261590" cy="279852"/>
              <a:chOff x="3581400" y="2563283"/>
              <a:chExt cx="261590" cy="27985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0D65B92-07FA-BEDF-CFD4-30C80FA7D928}"/>
                  </a:ext>
                </a:extLst>
              </p:cNvPr>
              <p:cNvSpPr/>
              <p:nvPr/>
            </p:nvSpPr>
            <p:spPr>
              <a:xfrm>
                <a:off x="3581400" y="2563284"/>
                <a:ext cx="94850" cy="9723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FE41200-23FE-D32D-5549-B55E3727BADA}"/>
                  </a:ext>
                </a:extLst>
              </p:cNvPr>
              <p:cNvSpPr/>
              <p:nvPr/>
            </p:nvSpPr>
            <p:spPr>
              <a:xfrm>
                <a:off x="3581400" y="2745902"/>
                <a:ext cx="94850" cy="9723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54748B5-26B3-A0C0-A6D2-1A2C9CE18A3F}"/>
                  </a:ext>
                </a:extLst>
              </p:cNvPr>
              <p:cNvSpPr/>
              <p:nvPr/>
            </p:nvSpPr>
            <p:spPr>
              <a:xfrm>
                <a:off x="3748140" y="2563283"/>
                <a:ext cx="94850" cy="9723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66B54FB-1714-7C63-563D-83B9A0C69186}"/>
                  </a:ext>
                </a:extLst>
              </p:cNvPr>
              <p:cNvSpPr/>
              <p:nvPr/>
            </p:nvSpPr>
            <p:spPr>
              <a:xfrm>
                <a:off x="3748140" y="2741253"/>
                <a:ext cx="94850" cy="9723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 dirty="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8E0F0FA-9A8B-C47D-E0C0-948368352822}"/>
                </a:ext>
              </a:extLst>
            </p:cNvPr>
            <p:cNvGrpSpPr/>
            <p:nvPr/>
          </p:nvGrpSpPr>
          <p:grpSpPr>
            <a:xfrm>
              <a:off x="2853192" y="3749335"/>
              <a:ext cx="261590" cy="279852"/>
              <a:chOff x="3581400" y="2563283"/>
              <a:chExt cx="261590" cy="27985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DF6959F-4647-5E02-BAF9-1B202187F7A0}"/>
                  </a:ext>
                </a:extLst>
              </p:cNvPr>
              <p:cNvSpPr/>
              <p:nvPr/>
            </p:nvSpPr>
            <p:spPr>
              <a:xfrm>
                <a:off x="3581400" y="2563284"/>
                <a:ext cx="94850" cy="9723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D7405D8-A1B7-541F-101F-EB3F6F9ACCCE}"/>
                  </a:ext>
                </a:extLst>
              </p:cNvPr>
              <p:cNvSpPr/>
              <p:nvPr/>
            </p:nvSpPr>
            <p:spPr>
              <a:xfrm>
                <a:off x="3581400" y="2745902"/>
                <a:ext cx="94850" cy="9723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551D7A1-66E6-442C-228B-EBFC68D168D3}"/>
                  </a:ext>
                </a:extLst>
              </p:cNvPr>
              <p:cNvSpPr/>
              <p:nvPr/>
            </p:nvSpPr>
            <p:spPr>
              <a:xfrm>
                <a:off x="3748140" y="2563283"/>
                <a:ext cx="94850" cy="9723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0CE8723-0304-A2C3-F959-B160DDD4B35A}"/>
                  </a:ext>
                </a:extLst>
              </p:cNvPr>
              <p:cNvSpPr/>
              <p:nvPr/>
            </p:nvSpPr>
            <p:spPr>
              <a:xfrm>
                <a:off x="3748140" y="2741253"/>
                <a:ext cx="94850" cy="9723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B1CF682-1F1B-22EC-85E1-8BFEE9CAA4BC}"/>
                </a:ext>
              </a:extLst>
            </p:cNvPr>
            <p:cNvGrpSpPr/>
            <p:nvPr/>
          </p:nvGrpSpPr>
          <p:grpSpPr>
            <a:xfrm>
              <a:off x="1191898" y="3749545"/>
              <a:ext cx="261590" cy="279852"/>
              <a:chOff x="3581400" y="2563283"/>
              <a:chExt cx="261590" cy="279852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07FB15C-FCA3-6278-0E24-F0BF964C1F9D}"/>
                  </a:ext>
                </a:extLst>
              </p:cNvPr>
              <p:cNvSpPr/>
              <p:nvPr/>
            </p:nvSpPr>
            <p:spPr>
              <a:xfrm>
                <a:off x="3581400" y="2563284"/>
                <a:ext cx="94850" cy="9723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18FD6B5-01DD-F6B4-4D4B-D922AE946BCC}"/>
                  </a:ext>
                </a:extLst>
              </p:cNvPr>
              <p:cNvSpPr/>
              <p:nvPr/>
            </p:nvSpPr>
            <p:spPr>
              <a:xfrm>
                <a:off x="3581400" y="2745902"/>
                <a:ext cx="94850" cy="9723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B410CFC-6B33-DBE8-35B1-CA23381FAAD3}"/>
                  </a:ext>
                </a:extLst>
              </p:cNvPr>
              <p:cNvSpPr/>
              <p:nvPr/>
            </p:nvSpPr>
            <p:spPr>
              <a:xfrm>
                <a:off x="3748140" y="2563283"/>
                <a:ext cx="94850" cy="9723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E1EB0BB-3ACC-970B-7110-1B574AA5E300}"/>
                  </a:ext>
                </a:extLst>
              </p:cNvPr>
              <p:cNvSpPr/>
              <p:nvPr/>
            </p:nvSpPr>
            <p:spPr>
              <a:xfrm>
                <a:off x="3748140" y="2741253"/>
                <a:ext cx="94850" cy="9723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1E113EF-AE48-5540-3870-96E7023CB373}"/>
                </a:ext>
              </a:extLst>
            </p:cNvPr>
            <p:cNvGrpSpPr/>
            <p:nvPr/>
          </p:nvGrpSpPr>
          <p:grpSpPr>
            <a:xfrm>
              <a:off x="1184953" y="2229479"/>
              <a:ext cx="261590" cy="279852"/>
              <a:chOff x="3581400" y="2563283"/>
              <a:chExt cx="261590" cy="279852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EEC0B50-E412-7E19-BE37-41F3B9B9937A}"/>
                  </a:ext>
                </a:extLst>
              </p:cNvPr>
              <p:cNvSpPr/>
              <p:nvPr/>
            </p:nvSpPr>
            <p:spPr>
              <a:xfrm>
                <a:off x="3581400" y="2563284"/>
                <a:ext cx="94850" cy="9723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BB116FB-0D3C-3526-1877-96BC4DCF3AE2}"/>
                  </a:ext>
                </a:extLst>
              </p:cNvPr>
              <p:cNvSpPr/>
              <p:nvPr/>
            </p:nvSpPr>
            <p:spPr>
              <a:xfrm>
                <a:off x="3581400" y="2745902"/>
                <a:ext cx="94850" cy="9723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7B7BCFA3-4534-C5AF-887D-B0B8425B62BF}"/>
                  </a:ext>
                </a:extLst>
              </p:cNvPr>
              <p:cNvSpPr/>
              <p:nvPr/>
            </p:nvSpPr>
            <p:spPr>
              <a:xfrm>
                <a:off x="3748140" y="2563283"/>
                <a:ext cx="94850" cy="9723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5170907-1BDD-F283-E093-987FE1F57DA7}"/>
                  </a:ext>
                </a:extLst>
              </p:cNvPr>
              <p:cNvSpPr/>
              <p:nvPr/>
            </p:nvSpPr>
            <p:spPr>
              <a:xfrm>
                <a:off x="3748140" y="2741253"/>
                <a:ext cx="94850" cy="9723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C2071A20-DA65-DD16-203C-A399DF45D9BB}"/>
              </a:ext>
            </a:extLst>
          </p:cNvPr>
          <p:cNvGrpSpPr/>
          <p:nvPr/>
        </p:nvGrpSpPr>
        <p:grpSpPr>
          <a:xfrm>
            <a:off x="4119038" y="1670705"/>
            <a:ext cx="2114835" cy="1357727"/>
            <a:chOff x="4119038" y="1670705"/>
            <a:chExt cx="2114835" cy="1357727"/>
          </a:xfrm>
        </p:grpSpPr>
        <p:sp>
          <p:nvSpPr>
            <p:cNvPr id="228" name="Arrow: Right 227">
              <a:extLst>
                <a:ext uri="{FF2B5EF4-FFF2-40B4-BE49-F238E27FC236}">
                  <a16:creationId xmlns:a16="http://schemas.microsoft.com/office/drawing/2014/main" id="{6A4DAED9-DBBD-43B5-CA00-8844AB3E55A4}"/>
                </a:ext>
              </a:extLst>
            </p:cNvPr>
            <p:cNvSpPr/>
            <p:nvPr/>
          </p:nvSpPr>
          <p:spPr>
            <a:xfrm>
              <a:off x="4245546" y="2273695"/>
              <a:ext cx="1988327" cy="754737"/>
            </a:xfrm>
            <a:prstGeom prst="rightArrow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C84B1FA-90A6-DC33-1B91-16A0170EE79F}"/>
                </a:ext>
              </a:extLst>
            </p:cNvPr>
            <p:cNvSpPr txBox="1"/>
            <p:nvPr/>
          </p:nvSpPr>
          <p:spPr>
            <a:xfrm>
              <a:off x="4119038" y="1670705"/>
              <a:ext cx="19361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7030A0"/>
                  </a:solidFill>
                </a:rPr>
                <a:t>Specialized hardware</a:t>
              </a:r>
            </a:p>
            <a:p>
              <a:pPr algn="ctr"/>
              <a:r>
                <a:rPr lang="en-GB" sz="1400" b="1" dirty="0">
                  <a:solidFill>
                    <a:srgbClr val="7030A0"/>
                  </a:solidFill>
                </a:rPr>
                <a:t>Scalable networking</a:t>
              </a:r>
            </a:p>
          </p:txBody>
        </p:sp>
      </p:grpSp>
      <p:sp>
        <p:nvSpPr>
          <p:cNvPr id="222" name="Rectangle 221">
            <a:extLst>
              <a:ext uri="{FF2B5EF4-FFF2-40B4-BE49-F238E27FC236}">
                <a16:creationId xmlns:a16="http://schemas.microsoft.com/office/drawing/2014/main" id="{BA60E36B-ED36-1C3A-1CC9-B9E94D98F97F}"/>
              </a:ext>
            </a:extLst>
          </p:cNvPr>
          <p:cNvSpPr/>
          <p:nvPr/>
        </p:nvSpPr>
        <p:spPr>
          <a:xfrm>
            <a:off x="2656958" y="2479639"/>
            <a:ext cx="517693" cy="50738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200" dirty="0">
                <a:cs typeface="Times New Roman" panose="02020603050405020304" pitchFamily="18" charset="0"/>
              </a:rPr>
              <a:t>Packet</a:t>
            </a:r>
          </a:p>
          <a:p>
            <a:pPr algn="ctr"/>
            <a:r>
              <a:rPr lang="en-GB" sz="1200" dirty="0">
                <a:cs typeface="Times New Roman" panose="02020603050405020304" pitchFamily="18" charset="0"/>
              </a:rPr>
              <a:t>switch</a:t>
            </a:r>
          </a:p>
        </p:txBody>
      </p: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3F301E1D-2F46-93D8-3326-8B900496C8A1}"/>
              </a:ext>
            </a:extLst>
          </p:cNvPr>
          <p:cNvGrpSpPr/>
          <p:nvPr/>
        </p:nvGrpSpPr>
        <p:grpSpPr>
          <a:xfrm>
            <a:off x="6884501" y="1388201"/>
            <a:ext cx="2141643" cy="2321339"/>
            <a:chOff x="6884501" y="1388201"/>
            <a:chExt cx="2141643" cy="232133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1E1E6E8-F441-3A07-6482-4D25CE45B37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84501" y="1682850"/>
              <a:ext cx="575106" cy="581365"/>
              <a:chOff x="5433575" y="1333974"/>
              <a:chExt cx="538261" cy="538261"/>
            </a:xfrm>
          </p:grpSpPr>
          <p:pic>
            <p:nvPicPr>
              <p:cNvPr id="5" name="Graphic 4" descr="Processor outline">
                <a:extLst>
                  <a:ext uri="{FF2B5EF4-FFF2-40B4-BE49-F238E27FC236}">
                    <a16:creationId xmlns:a16="http://schemas.microsoft.com/office/drawing/2014/main" id="{A6E15480-F278-6938-FDCF-81720B9D10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33575" y="1333974"/>
                <a:ext cx="538261" cy="538261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4084EF7-ED60-713D-FA1B-5A0116F481D3}"/>
                  </a:ext>
                </a:extLst>
              </p:cNvPr>
              <p:cNvSpPr/>
              <p:nvPr/>
            </p:nvSpPr>
            <p:spPr>
              <a:xfrm>
                <a:off x="5613932" y="1513080"/>
                <a:ext cx="177546" cy="180048"/>
              </a:xfrm>
              <a:prstGeom prst="rect">
                <a:avLst/>
              </a:prstGeom>
              <a:solidFill>
                <a:srgbClr val="990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5E97746-E6F4-1DE5-275D-4C255E936D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54165" y="1682850"/>
              <a:ext cx="575106" cy="581365"/>
              <a:chOff x="5433575" y="1333974"/>
              <a:chExt cx="538261" cy="538261"/>
            </a:xfrm>
          </p:grpSpPr>
          <p:pic>
            <p:nvPicPr>
              <p:cNvPr id="3" name="Graphic 2" descr="Processor outline">
                <a:extLst>
                  <a:ext uri="{FF2B5EF4-FFF2-40B4-BE49-F238E27FC236}">
                    <a16:creationId xmlns:a16="http://schemas.microsoft.com/office/drawing/2014/main" id="{580977AF-AD85-B4B4-03BB-18A81F4B1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33575" y="1333974"/>
                <a:ext cx="538261" cy="538261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0ECE325-ABA8-1DFF-8592-C4D157ED0EFA}"/>
                  </a:ext>
                </a:extLst>
              </p:cNvPr>
              <p:cNvSpPr/>
              <p:nvPr/>
            </p:nvSpPr>
            <p:spPr>
              <a:xfrm>
                <a:off x="5613932" y="1513080"/>
                <a:ext cx="177546" cy="180048"/>
              </a:xfrm>
              <a:prstGeom prst="rect">
                <a:avLst/>
              </a:prstGeom>
              <a:solidFill>
                <a:srgbClr val="990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3642931-2BD2-31D9-F21A-F0558B717B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69333" y="1682850"/>
              <a:ext cx="575106" cy="581365"/>
              <a:chOff x="5433575" y="1333974"/>
              <a:chExt cx="538261" cy="538261"/>
            </a:xfrm>
          </p:grpSpPr>
          <p:pic>
            <p:nvPicPr>
              <p:cNvPr id="53" name="Graphic 52" descr="Processor outline">
                <a:extLst>
                  <a:ext uri="{FF2B5EF4-FFF2-40B4-BE49-F238E27FC236}">
                    <a16:creationId xmlns:a16="http://schemas.microsoft.com/office/drawing/2014/main" id="{3E1D938E-3EE8-65F6-77F5-CD9478E49E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33575" y="1333974"/>
                <a:ext cx="538261" cy="538261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CC98522-ECAC-15CC-1B85-B5392C83D4AC}"/>
                  </a:ext>
                </a:extLst>
              </p:cNvPr>
              <p:cNvSpPr/>
              <p:nvPr/>
            </p:nvSpPr>
            <p:spPr>
              <a:xfrm>
                <a:off x="5613932" y="1513080"/>
                <a:ext cx="177546" cy="180048"/>
              </a:xfrm>
              <a:prstGeom prst="rect">
                <a:avLst/>
              </a:prstGeom>
              <a:solidFill>
                <a:srgbClr val="990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EDF0776-E5B3-E832-9876-F98431E4C2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38997" y="1682850"/>
              <a:ext cx="575106" cy="581365"/>
              <a:chOff x="5433575" y="1333974"/>
              <a:chExt cx="538261" cy="538261"/>
            </a:xfrm>
          </p:grpSpPr>
          <p:pic>
            <p:nvPicPr>
              <p:cNvPr id="66" name="Graphic 65" descr="Processor outline">
                <a:extLst>
                  <a:ext uri="{FF2B5EF4-FFF2-40B4-BE49-F238E27FC236}">
                    <a16:creationId xmlns:a16="http://schemas.microsoft.com/office/drawing/2014/main" id="{5B9C58C3-3392-331B-AC75-FBDE0C0E2D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33575" y="1333974"/>
                <a:ext cx="538261" cy="538261"/>
              </a:xfrm>
              <a:prstGeom prst="rect">
                <a:avLst/>
              </a:prstGeom>
            </p:spPr>
          </p:pic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C7D61F3-E732-5AF6-4873-07E47BD21399}"/>
                  </a:ext>
                </a:extLst>
              </p:cNvPr>
              <p:cNvSpPr/>
              <p:nvPr/>
            </p:nvSpPr>
            <p:spPr>
              <a:xfrm>
                <a:off x="5613932" y="1513080"/>
                <a:ext cx="177546" cy="180048"/>
              </a:xfrm>
              <a:prstGeom prst="rect">
                <a:avLst/>
              </a:prstGeom>
              <a:solidFill>
                <a:srgbClr val="990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3A83D5E6-1D3A-15BD-BD58-0377DDD938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14519" y="3113307"/>
              <a:ext cx="1015914" cy="291002"/>
              <a:chOff x="9521580" y="1873734"/>
              <a:chExt cx="2029600" cy="581365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F6250389-74FD-1164-2C7A-8D9CEE51408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521580" y="1873734"/>
                <a:ext cx="575106" cy="581365"/>
                <a:chOff x="5433575" y="1333974"/>
                <a:chExt cx="538261" cy="538261"/>
              </a:xfrm>
            </p:grpSpPr>
            <p:pic>
              <p:nvPicPr>
                <p:cNvPr id="81" name="Graphic 80" descr="Processor outline">
                  <a:extLst>
                    <a:ext uri="{FF2B5EF4-FFF2-40B4-BE49-F238E27FC236}">
                      <a16:creationId xmlns:a16="http://schemas.microsoft.com/office/drawing/2014/main" id="{E18AFD1F-67BE-AC95-654D-9BBC5AC428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33575" y="1333974"/>
                  <a:ext cx="538261" cy="538261"/>
                </a:xfrm>
                <a:prstGeom prst="rect">
                  <a:avLst/>
                </a:prstGeom>
              </p:spPr>
            </p:pic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7C91D471-B7A9-21D4-F779-7537FD2FAF52}"/>
                    </a:ext>
                  </a:extLst>
                </p:cNvPr>
                <p:cNvSpPr/>
                <p:nvPr/>
              </p:nvSpPr>
              <p:spPr>
                <a:xfrm>
                  <a:off x="5613932" y="1513080"/>
                  <a:ext cx="177546" cy="180048"/>
                </a:xfrm>
                <a:prstGeom prst="rect">
                  <a:avLst/>
                </a:prstGeom>
                <a:solidFill>
                  <a:srgbClr val="9900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77B82714-4CF9-A2F8-4F0E-DD3A498BF8A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491244" y="1873734"/>
                <a:ext cx="575106" cy="581365"/>
                <a:chOff x="5433575" y="1333974"/>
                <a:chExt cx="538261" cy="538261"/>
              </a:xfrm>
            </p:grpSpPr>
            <p:pic>
              <p:nvPicPr>
                <p:cNvPr id="77" name="Graphic 76" descr="Processor outline">
                  <a:extLst>
                    <a:ext uri="{FF2B5EF4-FFF2-40B4-BE49-F238E27FC236}">
                      <a16:creationId xmlns:a16="http://schemas.microsoft.com/office/drawing/2014/main" id="{F5C121CE-94D6-9759-FB45-E18EFF64D8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33575" y="1333974"/>
                  <a:ext cx="538261" cy="538261"/>
                </a:xfrm>
                <a:prstGeom prst="rect">
                  <a:avLst/>
                </a:prstGeom>
              </p:spPr>
            </p:pic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D391DCDC-DFC5-D05D-B38E-06815A474F41}"/>
                    </a:ext>
                  </a:extLst>
                </p:cNvPr>
                <p:cNvSpPr/>
                <p:nvPr/>
              </p:nvSpPr>
              <p:spPr>
                <a:xfrm>
                  <a:off x="5613932" y="1513080"/>
                  <a:ext cx="177546" cy="180048"/>
                </a:xfrm>
                <a:prstGeom prst="rect">
                  <a:avLst/>
                </a:prstGeom>
                <a:solidFill>
                  <a:srgbClr val="9900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18E758E0-AB7A-3A79-89F7-5EE8F12DC0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006412" y="1873734"/>
                <a:ext cx="575106" cy="581365"/>
                <a:chOff x="5433575" y="1333974"/>
                <a:chExt cx="538261" cy="538261"/>
              </a:xfrm>
            </p:grpSpPr>
            <p:pic>
              <p:nvPicPr>
                <p:cNvPr id="75" name="Graphic 74" descr="Processor outline">
                  <a:extLst>
                    <a:ext uri="{FF2B5EF4-FFF2-40B4-BE49-F238E27FC236}">
                      <a16:creationId xmlns:a16="http://schemas.microsoft.com/office/drawing/2014/main" id="{780ECA7C-EB3D-E4C8-3213-662FF6891F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33575" y="1333974"/>
                  <a:ext cx="538261" cy="538261"/>
                </a:xfrm>
                <a:prstGeom prst="rect">
                  <a:avLst/>
                </a:prstGeom>
              </p:spPr>
            </p:pic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9F25EC5A-5536-0837-A93C-6233BB5EC110}"/>
                    </a:ext>
                  </a:extLst>
                </p:cNvPr>
                <p:cNvSpPr/>
                <p:nvPr/>
              </p:nvSpPr>
              <p:spPr>
                <a:xfrm>
                  <a:off x="5613932" y="1513080"/>
                  <a:ext cx="177546" cy="180048"/>
                </a:xfrm>
                <a:prstGeom prst="rect">
                  <a:avLst/>
                </a:prstGeom>
                <a:solidFill>
                  <a:srgbClr val="9900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61C67549-87EC-563B-6907-AF3522597D9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976074" y="1873734"/>
                <a:ext cx="575106" cy="581365"/>
                <a:chOff x="5433575" y="1333974"/>
                <a:chExt cx="538261" cy="538261"/>
              </a:xfrm>
            </p:grpSpPr>
            <p:pic>
              <p:nvPicPr>
                <p:cNvPr id="73" name="Graphic 72" descr="Processor outline">
                  <a:extLst>
                    <a:ext uri="{FF2B5EF4-FFF2-40B4-BE49-F238E27FC236}">
                      <a16:creationId xmlns:a16="http://schemas.microsoft.com/office/drawing/2014/main" id="{B5C1C748-E5B0-C016-B9CF-12843C4DB1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33575" y="1333974"/>
                  <a:ext cx="538261" cy="538261"/>
                </a:xfrm>
                <a:prstGeom prst="rect">
                  <a:avLst/>
                </a:prstGeom>
              </p:spPr>
            </p:pic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8994D391-9C6B-56B2-B5D7-D18176EB01A6}"/>
                    </a:ext>
                  </a:extLst>
                </p:cNvPr>
                <p:cNvSpPr/>
                <p:nvPr/>
              </p:nvSpPr>
              <p:spPr>
                <a:xfrm>
                  <a:off x="5613932" y="1513080"/>
                  <a:ext cx="177546" cy="180048"/>
                </a:xfrm>
                <a:prstGeom prst="rect">
                  <a:avLst/>
                </a:prstGeom>
                <a:solidFill>
                  <a:srgbClr val="9900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35E168E5-C3CB-734F-9ED3-E39B1B3A47A5}"/>
                </a:ext>
              </a:extLst>
            </p:cNvPr>
            <p:cNvCxnSpPr>
              <a:cxnSpLocks/>
              <a:stCxn id="5" idx="2"/>
              <a:endCxn id="223" idx="0"/>
            </p:cNvCxnSpPr>
            <p:nvPr/>
          </p:nvCxnSpPr>
          <p:spPr>
            <a:xfrm>
              <a:off x="7172054" y="2264215"/>
              <a:ext cx="759320" cy="1905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F970139-01E1-B672-7287-A771263DACC2}"/>
                </a:ext>
              </a:extLst>
            </p:cNvPr>
            <p:cNvCxnSpPr>
              <a:cxnSpLocks/>
              <a:stCxn id="53" idx="2"/>
              <a:endCxn id="223" idx="0"/>
            </p:cNvCxnSpPr>
            <p:nvPr/>
          </p:nvCxnSpPr>
          <p:spPr>
            <a:xfrm>
              <a:off x="7656886" y="2264215"/>
              <a:ext cx="274488" cy="1905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8214EBF-C0FE-FEA6-9643-F15AFF1BC77C}"/>
                </a:ext>
              </a:extLst>
            </p:cNvPr>
            <p:cNvCxnSpPr>
              <a:cxnSpLocks/>
              <a:stCxn id="3" idx="2"/>
              <a:endCxn id="223" idx="0"/>
            </p:cNvCxnSpPr>
            <p:nvPr/>
          </p:nvCxnSpPr>
          <p:spPr>
            <a:xfrm flipH="1">
              <a:off x="7931374" y="2264215"/>
              <a:ext cx="210344" cy="1905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B0F43508-A3FC-C93B-3F97-314B145F2065}"/>
                </a:ext>
              </a:extLst>
            </p:cNvPr>
            <p:cNvCxnSpPr>
              <a:cxnSpLocks/>
              <a:stCxn id="66" idx="2"/>
              <a:endCxn id="223" idx="0"/>
            </p:cNvCxnSpPr>
            <p:nvPr/>
          </p:nvCxnSpPr>
          <p:spPr>
            <a:xfrm flipH="1">
              <a:off x="7931374" y="2264215"/>
              <a:ext cx="695176" cy="1905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4CD2900C-3495-F6C0-3124-AD443AFB6423}"/>
                </a:ext>
              </a:extLst>
            </p:cNvPr>
            <p:cNvCxnSpPr>
              <a:cxnSpLocks/>
              <a:stCxn id="223" idx="2"/>
              <a:endCxn id="81" idx="0"/>
            </p:cNvCxnSpPr>
            <p:nvPr/>
          </p:nvCxnSpPr>
          <p:spPr>
            <a:xfrm flipH="1">
              <a:off x="7158454" y="2948880"/>
              <a:ext cx="772920" cy="164427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835E05-7860-5924-5975-09B7951EA844}"/>
                </a:ext>
              </a:extLst>
            </p:cNvPr>
            <p:cNvCxnSpPr>
              <a:cxnSpLocks/>
              <a:stCxn id="223" idx="2"/>
              <a:endCxn id="75" idx="0"/>
            </p:cNvCxnSpPr>
            <p:nvPr/>
          </p:nvCxnSpPr>
          <p:spPr>
            <a:xfrm flipH="1">
              <a:off x="7401136" y="2948880"/>
              <a:ext cx="530238" cy="164427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30C593E-8C19-0417-0C47-CC7355E05F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20195" y="3226218"/>
              <a:ext cx="70235" cy="72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20426F6-71E6-FE9D-1D83-C0FF33AE11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70944" y="3218244"/>
              <a:ext cx="70235" cy="72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ECF90D1-BE65-4A71-7A3C-5F6A144A45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04826" y="3218244"/>
              <a:ext cx="70235" cy="72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FFC4209A-CB6E-83D7-CABD-1AEFD90BE7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71650" y="3206431"/>
              <a:ext cx="70235" cy="72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50FB086-E67C-76B5-F657-6AD99FBB5B59}"/>
                </a:ext>
              </a:extLst>
            </p:cNvPr>
            <p:cNvSpPr txBox="1"/>
            <p:nvPr/>
          </p:nvSpPr>
          <p:spPr>
            <a:xfrm>
              <a:off x="7015130" y="1388201"/>
              <a:ext cx="17151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/>
                <a:t>Compute optimized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7BCF3E6-E9C6-B1FE-1D2C-0874E26B9ADB}"/>
                </a:ext>
              </a:extLst>
            </p:cNvPr>
            <p:cNvSpPr txBox="1"/>
            <p:nvPr/>
          </p:nvSpPr>
          <p:spPr>
            <a:xfrm>
              <a:off x="7120195" y="3401763"/>
              <a:ext cx="19059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/>
                <a:t>Bandwidth optimized</a:t>
              </a: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0D7E1B20-F2CD-277B-191C-ED58AEA40425}"/>
                </a:ext>
              </a:extLst>
            </p:cNvPr>
            <p:cNvSpPr/>
            <p:nvPr/>
          </p:nvSpPr>
          <p:spPr>
            <a:xfrm>
              <a:off x="7672527" y="2454718"/>
              <a:ext cx="517693" cy="494162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200" dirty="0">
                  <a:cs typeface="Times New Roman" panose="02020603050405020304" pitchFamily="18" charset="0"/>
                </a:rPr>
                <a:t>Circuit switch</a:t>
              </a:r>
            </a:p>
          </p:txBody>
        </p: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AE44C8AF-492A-F8D2-FC85-493953EE020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79261" y="3109293"/>
              <a:ext cx="1015914" cy="291002"/>
              <a:chOff x="9521580" y="1873734"/>
              <a:chExt cx="2029600" cy="581365"/>
            </a:xfrm>
          </p:grpSpPr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B9616573-9D0B-36C0-7589-3221078D44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521580" y="1873734"/>
                <a:ext cx="575106" cy="581365"/>
                <a:chOff x="5433575" y="1333974"/>
                <a:chExt cx="538261" cy="538261"/>
              </a:xfrm>
            </p:grpSpPr>
            <p:pic>
              <p:nvPicPr>
                <p:cNvPr id="241" name="Graphic 240" descr="Processor outline">
                  <a:extLst>
                    <a:ext uri="{FF2B5EF4-FFF2-40B4-BE49-F238E27FC236}">
                      <a16:creationId xmlns:a16="http://schemas.microsoft.com/office/drawing/2014/main" id="{99FB1BD9-A592-A75D-64F9-CE250442B0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33575" y="1333974"/>
                  <a:ext cx="538261" cy="538261"/>
                </a:xfrm>
                <a:prstGeom prst="rect">
                  <a:avLst/>
                </a:prstGeom>
              </p:spPr>
            </p:pic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0AC969E3-0046-4D83-AEBD-B8235E4C7752}"/>
                    </a:ext>
                  </a:extLst>
                </p:cNvPr>
                <p:cNvSpPr/>
                <p:nvPr/>
              </p:nvSpPr>
              <p:spPr>
                <a:xfrm>
                  <a:off x="5613932" y="1513080"/>
                  <a:ext cx="177546" cy="180048"/>
                </a:xfrm>
                <a:prstGeom prst="rect">
                  <a:avLst/>
                </a:prstGeom>
                <a:solidFill>
                  <a:srgbClr val="9900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32FF0C68-02EA-9707-66A9-33FCB328575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491244" y="1873734"/>
                <a:ext cx="575106" cy="581365"/>
                <a:chOff x="5433575" y="1333974"/>
                <a:chExt cx="538261" cy="538261"/>
              </a:xfrm>
            </p:grpSpPr>
            <p:pic>
              <p:nvPicPr>
                <p:cNvPr id="239" name="Graphic 238" descr="Processor outline">
                  <a:extLst>
                    <a:ext uri="{FF2B5EF4-FFF2-40B4-BE49-F238E27FC236}">
                      <a16:creationId xmlns:a16="http://schemas.microsoft.com/office/drawing/2014/main" id="{96825AA1-8A1A-7C4C-5E0C-62AF0F953B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33575" y="1333974"/>
                  <a:ext cx="538261" cy="538261"/>
                </a:xfrm>
                <a:prstGeom prst="rect">
                  <a:avLst/>
                </a:prstGeom>
              </p:spPr>
            </p:pic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59C2F161-24CA-5765-8DCD-2A7A51B454BE}"/>
                    </a:ext>
                  </a:extLst>
                </p:cNvPr>
                <p:cNvSpPr/>
                <p:nvPr/>
              </p:nvSpPr>
              <p:spPr>
                <a:xfrm>
                  <a:off x="5613932" y="1513080"/>
                  <a:ext cx="177546" cy="180048"/>
                </a:xfrm>
                <a:prstGeom prst="rect">
                  <a:avLst/>
                </a:prstGeom>
                <a:solidFill>
                  <a:srgbClr val="9900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35C9A648-EBA0-9EC9-3766-5B93EC813FD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006412" y="1873734"/>
                <a:ext cx="575106" cy="581365"/>
                <a:chOff x="5433575" y="1333974"/>
                <a:chExt cx="538261" cy="538261"/>
              </a:xfrm>
            </p:grpSpPr>
            <p:pic>
              <p:nvPicPr>
                <p:cNvPr id="237" name="Graphic 236" descr="Processor outline">
                  <a:extLst>
                    <a:ext uri="{FF2B5EF4-FFF2-40B4-BE49-F238E27FC236}">
                      <a16:creationId xmlns:a16="http://schemas.microsoft.com/office/drawing/2014/main" id="{2392E12C-D403-7A30-3DE2-9AF0CD96B3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33575" y="1333974"/>
                  <a:ext cx="538261" cy="538261"/>
                </a:xfrm>
                <a:prstGeom prst="rect">
                  <a:avLst/>
                </a:prstGeom>
              </p:spPr>
            </p:pic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D5531DF9-3BA0-75A9-413D-DB5B1ED45522}"/>
                    </a:ext>
                  </a:extLst>
                </p:cNvPr>
                <p:cNvSpPr/>
                <p:nvPr/>
              </p:nvSpPr>
              <p:spPr>
                <a:xfrm>
                  <a:off x="5613932" y="1513080"/>
                  <a:ext cx="177546" cy="180048"/>
                </a:xfrm>
                <a:prstGeom prst="rect">
                  <a:avLst/>
                </a:prstGeom>
                <a:solidFill>
                  <a:srgbClr val="9900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ADBD00B7-ADE4-64A9-E7FD-7637A691463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976074" y="1873734"/>
                <a:ext cx="575106" cy="581365"/>
                <a:chOff x="5433575" y="1333974"/>
                <a:chExt cx="538261" cy="538261"/>
              </a:xfrm>
            </p:grpSpPr>
            <p:pic>
              <p:nvPicPr>
                <p:cNvPr id="235" name="Graphic 234" descr="Processor outline">
                  <a:extLst>
                    <a:ext uri="{FF2B5EF4-FFF2-40B4-BE49-F238E27FC236}">
                      <a16:creationId xmlns:a16="http://schemas.microsoft.com/office/drawing/2014/main" id="{631B80F8-B87C-2624-AEB1-091B0E240E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33575" y="1333974"/>
                  <a:ext cx="538261" cy="538261"/>
                </a:xfrm>
                <a:prstGeom prst="rect">
                  <a:avLst/>
                </a:prstGeom>
              </p:spPr>
            </p:pic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E3A45A3E-AFA0-3C50-9D78-F1BBCCCB421B}"/>
                    </a:ext>
                  </a:extLst>
                </p:cNvPr>
                <p:cNvSpPr/>
                <p:nvPr/>
              </p:nvSpPr>
              <p:spPr>
                <a:xfrm>
                  <a:off x="5613932" y="1513080"/>
                  <a:ext cx="177546" cy="180048"/>
                </a:xfrm>
                <a:prstGeom prst="rect">
                  <a:avLst/>
                </a:prstGeom>
                <a:solidFill>
                  <a:srgbClr val="9900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1D59399B-DFCD-0135-23D0-49439AD04C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84937" y="3222204"/>
              <a:ext cx="70235" cy="72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8D30829C-D9A4-0FFF-B479-DC609BBA4E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35686" y="3214230"/>
              <a:ext cx="70235" cy="72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2E1C6C52-AD3B-0AE1-A727-BA862E97B2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69568" y="3214230"/>
              <a:ext cx="70235" cy="72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972F4F47-EB71-4DE7-9191-A48A8037EBEA}"/>
                </a:ext>
              </a:extLst>
            </p:cNvPr>
            <p:cNvCxnSpPr>
              <a:cxnSpLocks/>
              <a:stCxn id="223" idx="2"/>
              <a:endCxn id="77" idx="0"/>
            </p:cNvCxnSpPr>
            <p:nvPr/>
          </p:nvCxnSpPr>
          <p:spPr>
            <a:xfrm flipH="1">
              <a:off x="7643818" y="2948880"/>
              <a:ext cx="287556" cy="164427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2B098973-5795-3E3D-5239-2091147F14F4}"/>
                </a:ext>
              </a:extLst>
            </p:cNvPr>
            <p:cNvCxnSpPr>
              <a:cxnSpLocks/>
              <a:stCxn id="223" idx="2"/>
              <a:endCxn id="73" idx="0"/>
            </p:cNvCxnSpPr>
            <p:nvPr/>
          </p:nvCxnSpPr>
          <p:spPr>
            <a:xfrm flipH="1">
              <a:off x="7886499" y="2948880"/>
              <a:ext cx="44875" cy="164427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3C2A72B5-81E6-4E68-E42F-32644FFD626D}"/>
                </a:ext>
              </a:extLst>
            </p:cNvPr>
            <p:cNvCxnSpPr>
              <a:cxnSpLocks/>
              <a:stCxn id="223" idx="2"/>
              <a:endCxn id="241" idx="0"/>
            </p:cNvCxnSpPr>
            <p:nvPr/>
          </p:nvCxnSpPr>
          <p:spPr>
            <a:xfrm>
              <a:off x="7931374" y="2948880"/>
              <a:ext cx="191822" cy="160413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0656E91B-56D1-6D8D-B879-3054460E28B5}"/>
                </a:ext>
              </a:extLst>
            </p:cNvPr>
            <p:cNvCxnSpPr>
              <a:cxnSpLocks/>
              <a:stCxn id="223" idx="2"/>
              <a:endCxn id="237" idx="0"/>
            </p:cNvCxnSpPr>
            <p:nvPr/>
          </p:nvCxnSpPr>
          <p:spPr>
            <a:xfrm>
              <a:off x="7931374" y="2948880"/>
              <a:ext cx="434504" cy="160413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D91E2110-B9FF-6B49-946D-C870032959C6}"/>
                </a:ext>
              </a:extLst>
            </p:cNvPr>
            <p:cNvCxnSpPr>
              <a:cxnSpLocks/>
              <a:stCxn id="223" idx="2"/>
              <a:endCxn id="239" idx="0"/>
            </p:cNvCxnSpPr>
            <p:nvPr/>
          </p:nvCxnSpPr>
          <p:spPr>
            <a:xfrm>
              <a:off x="7931374" y="2948880"/>
              <a:ext cx="677186" cy="160413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B71C1C2B-FF9A-15FC-EA8C-283B30F1C11B}"/>
                </a:ext>
              </a:extLst>
            </p:cNvPr>
            <p:cNvCxnSpPr>
              <a:cxnSpLocks/>
              <a:stCxn id="223" idx="2"/>
              <a:endCxn id="235" idx="0"/>
            </p:cNvCxnSpPr>
            <p:nvPr/>
          </p:nvCxnSpPr>
          <p:spPr>
            <a:xfrm>
              <a:off x="7931374" y="2948880"/>
              <a:ext cx="919867" cy="160413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9" name="Group 358">
            <a:extLst>
              <a:ext uri="{FF2B5EF4-FFF2-40B4-BE49-F238E27FC236}">
                <a16:creationId xmlns:a16="http://schemas.microsoft.com/office/drawing/2014/main" id="{6B3785FA-1548-EB03-EDE6-4CF74E4E96B6}"/>
              </a:ext>
            </a:extLst>
          </p:cNvPr>
          <p:cNvGrpSpPr/>
          <p:nvPr/>
        </p:nvGrpSpPr>
        <p:grpSpPr>
          <a:xfrm>
            <a:off x="3188486" y="3792712"/>
            <a:ext cx="3308668" cy="2321339"/>
            <a:chOff x="3188486" y="3792712"/>
            <a:chExt cx="3308668" cy="2321339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BB824F41-1B39-7519-72D4-C232E5D471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88486" y="4569507"/>
              <a:ext cx="575106" cy="581365"/>
              <a:chOff x="5433575" y="1333974"/>
              <a:chExt cx="538261" cy="538261"/>
            </a:xfrm>
          </p:grpSpPr>
          <p:pic>
            <p:nvPicPr>
              <p:cNvPr id="122" name="Graphic 121" descr="Processor outline">
                <a:extLst>
                  <a:ext uri="{FF2B5EF4-FFF2-40B4-BE49-F238E27FC236}">
                    <a16:creationId xmlns:a16="http://schemas.microsoft.com/office/drawing/2014/main" id="{7BA68B30-4B56-ED01-E733-C7D43DD5D9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33575" y="1333974"/>
                <a:ext cx="538261" cy="538261"/>
              </a:xfrm>
              <a:prstGeom prst="rect">
                <a:avLst/>
              </a:prstGeom>
            </p:spPr>
          </p:pic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B4400B17-B479-7033-572D-7562A08D89B6}"/>
                  </a:ext>
                </a:extLst>
              </p:cNvPr>
              <p:cNvSpPr/>
              <p:nvPr/>
            </p:nvSpPr>
            <p:spPr>
              <a:xfrm>
                <a:off x="5613932" y="1513080"/>
                <a:ext cx="177546" cy="18004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17C07CF1-D6FA-D86C-1B2A-2ED610E4D4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22048" y="4561342"/>
              <a:ext cx="575106" cy="581365"/>
              <a:chOff x="5433575" y="1333974"/>
              <a:chExt cx="538261" cy="538261"/>
            </a:xfrm>
          </p:grpSpPr>
          <p:pic>
            <p:nvPicPr>
              <p:cNvPr id="133" name="Graphic 132" descr="Processor outline">
                <a:extLst>
                  <a:ext uri="{FF2B5EF4-FFF2-40B4-BE49-F238E27FC236}">
                    <a16:creationId xmlns:a16="http://schemas.microsoft.com/office/drawing/2014/main" id="{6F5329BB-B2E8-4088-FE34-E29AC53E4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33575" y="1333974"/>
                <a:ext cx="538261" cy="538261"/>
              </a:xfrm>
              <a:prstGeom prst="rect">
                <a:avLst/>
              </a:prstGeom>
            </p:spPr>
          </p:pic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D97EB23-5849-FB07-2163-FE0397250D03}"/>
                  </a:ext>
                </a:extLst>
              </p:cNvPr>
              <p:cNvSpPr/>
              <p:nvPr/>
            </p:nvSpPr>
            <p:spPr>
              <a:xfrm>
                <a:off x="5613932" y="1513080"/>
                <a:ext cx="177546" cy="18004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E4BFE2BE-5032-3225-381C-203076533B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22048" y="5085223"/>
              <a:ext cx="575106" cy="581365"/>
              <a:chOff x="5433575" y="1333974"/>
              <a:chExt cx="538261" cy="538261"/>
            </a:xfrm>
          </p:grpSpPr>
          <p:pic>
            <p:nvPicPr>
              <p:cNvPr id="140" name="Graphic 139" descr="Processor outline">
                <a:extLst>
                  <a:ext uri="{FF2B5EF4-FFF2-40B4-BE49-F238E27FC236}">
                    <a16:creationId xmlns:a16="http://schemas.microsoft.com/office/drawing/2014/main" id="{408D8DE4-1BC4-44A2-0F50-74329A680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33575" y="1333974"/>
                <a:ext cx="538261" cy="538261"/>
              </a:xfrm>
              <a:prstGeom prst="rect">
                <a:avLst/>
              </a:prstGeom>
            </p:spPr>
          </p:pic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EF4A74C0-9CA3-3101-E2CD-D9593FB15769}"/>
                  </a:ext>
                </a:extLst>
              </p:cNvPr>
              <p:cNvSpPr/>
              <p:nvPr/>
            </p:nvSpPr>
            <p:spPr>
              <a:xfrm>
                <a:off x="5613932" y="1513080"/>
                <a:ext cx="177546" cy="18004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17B1E97F-2084-FC2B-6EF2-A60876B491E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88486" y="5101552"/>
              <a:ext cx="575106" cy="581365"/>
              <a:chOff x="5433575" y="1333974"/>
              <a:chExt cx="538261" cy="538261"/>
            </a:xfrm>
          </p:grpSpPr>
          <p:pic>
            <p:nvPicPr>
              <p:cNvPr id="144" name="Graphic 143" descr="Processor outline">
                <a:extLst>
                  <a:ext uri="{FF2B5EF4-FFF2-40B4-BE49-F238E27FC236}">
                    <a16:creationId xmlns:a16="http://schemas.microsoft.com/office/drawing/2014/main" id="{BA10AB54-E46B-CABB-EF5F-5B4FA5111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33575" y="1333974"/>
                <a:ext cx="538261" cy="538261"/>
              </a:xfrm>
              <a:prstGeom prst="rect">
                <a:avLst/>
              </a:prstGeom>
            </p:spPr>
          </p:pic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9B3A076A-05A0-B392-F811-06AD7F1B3B6A}"/>
                  </a:ext>
                </a:extLst>
              </p:cNvPr>
              <p:cNvSpPr/>
              <p:nvPr/>
            </p:nvSpPr>
            <p:spPr>
              <a:xfrm>
                <a:off x="5613932" y="1513080"/>
                <a:ext cx="177546" cy="18004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C3D554AE-F556-541D-9D67-3A95245AD1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72241" y="4087361"/>
              <a:ext cx="575106" cy="581365"/>
              <a:chOff x="5433575" y="1333974"/>
              <a:chExt cx="538261" cy="538261"/>
            </a:xfrm>
          </p:grpSpPr>
          <p:pic>
            <p:nvPicPr>
              <p:cNvPr id="273" name="Graphic 272" descr="Processor outline">
                <a:extLst>
                  <a:ext uri="{FF2B5EF4-FFF2-40B4-BE49-F238E27FC236}">
                    <a16:creationId xmlns:a16="http://schemas.microsoft.com/office/drawing/2014/main" id="{9F443A7D-016B-9554-A833-AC5BCC94C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33575" y="1333974"/>
                <a:ext cx="538261" cy="538261"/>
              </a:xfrm>
              <a:prstGeom prst="rect">
                <a:avLst/>
              </a:prstGeom>
            </p:spPr>
          </p:pic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54D53469-646B-A7E4-52D1-F56B379480ED}"/>
                  </a:ext>
                </a:extLst>
              </p:cNvPr>
              <p:cNvSpPr/>
              <p:nvPr/>
            </p:nvSpPr>
            <p:spPr>
              <a:xfrm>
                <a:off x="5613932" y="1513080"/>
                <a:ext cx="177546" cy="180048"/>
              </a:xfrm>
              <a:prstGeom prst="rect">
                <a:avLst/>
              </a:prstGeom>
              <a:solidFill>
                <a:srgbClr val="990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721639D6-7FA2-FB4A-7A6E-277AD8DCDD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41905" y="4087361"/>
              <a:ext cx="575106" cy="581365"/>
              <a:chOff x="5433575" y="1333974"/>
              <a:chExt cx="538261" cy="538261"/>
            </a:xfrm>
          </p:grpSpPr>
          <p:pic>
            <p:nvPicPr>
              <p:cNvPr id="276" name="Graphic 275" descr="Processor outline">
                <a:extLst>
                  <a:ext uri="{FF2B5EF4-FFF2-40B4-BE49-F238E27FC236}">
                    <a16:creationId xmlns:a16="http://schemas.microsoft.com/office/drawing/2014/main" id="{F620E1B5-2083-458C-844E-742B7A8F3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33575" y="1333974"/>
                <a:ext cx="538261" cy="538261"/>
              </a:xfrm>
              <a:prstGeom prst="rect">
                <a:avLst/>
              </a:prstGeom>
            </p:spPr>
          </p:pic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0F7ED717-9B5D-B6B6-9279-C86C7F62BAD1}"/>
                  </a:ext>
                </a:extLst>
              </p:cNvPr>
              <p:cNvSpPr/>
              <p:nvPr/>
            </p:nvSpPr>
            <p:spPr>
              <a:xfrm>
                <a:off x="5613932" y="1513080"/>
                <a:ext cx="177546" cy="180048"/>
              </a:xfrm>
              <a:prstGeom prst="rect">
                <a:avLst/>
              </a:prstGeom>
              <a:solidFill>
                <a:srgbClr val="990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D638545F-CAFE-1E56-364F-7DE4D39AE99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57073" y="4087361"/>
              <a:ext cx="575106" cy="581365"/>
              <a:chOff x="5433575" y="1333974"/>
              <a:chExt cx="538261" cy="538261"/>
            </a:xfrm>
          </p:grpSpPr>
          <p:pic>
            <p:nvPicPr>
              <p:cNvPr id="279" name="Graphic 278" descr="Processor outline">
                <a:extLst>
                  <a:ext uri="{FF2B5EF4-FFF2-40B4-BE49-F238E27FC236}">
                    <a16:creationId xmlns:a16="http://schemas.microsoft.com/office/drawing/2014/main" id="{AEE5BA2B-5943-4169-882F-B30281913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33575" y="1333974"/>
                <a:ext cx="538261" cy="538261"/>
              </a:xfrm>
              <a:prstGeom prst="rect">
                <a:avLst/>
              </a:prstGeom>
            </p:spPr>
          </p:pic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C6A049B6-4210-A937-BE8D-33B86F51E270}"/>
                  </a:ext>
                </a:extLst>
              </p:cNvPr>
              <p:cNvSpPr/>
              <p:nvPr/>
            </p:nvSpPr>
            <p:spPr>
              <a:xfrm>
                <a:off x="5613932" y="1513080"/>
                <a:ext cx="177546" cy="180048"/>
              </a:xfrm>
              <a:prstGeom prst="rect">
                <a:avLst/>
              </a:prstGeom>
              <a:solidFill>
                <a:srgbClr val="990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F0FBC198-1DD0-B454-93FE-9E5CF99985D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26737" y="4087361"/>
              <a:ext cx="575106" cy="581365"/>
              <a:chOff x="5433575" y="1333974"/>
              <a:chExt cx="538261" cy="538261"/>
            </a:xfrm>
          </p:grpSpPr>
          <p:pic>
            <p:nvPicPr>
              <p:cNvPr id="282" name="Graphic 281" descr="Processor outline">
                <a:extLst>
                  <a:ext uri="{FF2B5EF4-FFF2-40B4-BE49-F238E27FC236}">
                    <a16:creationId xmlns:a16="http://schemas.microsoft.com/office/drawing/2014/main" id="{D9E9273B-0119-3E65-C39F-D5381D7E61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433575" y="1333974"/>
                <a:ext cx="538261" cy="538261"/>
              </a:xfrm>
              <a:prstGeom prst="rect">
                <a:avLst/>
              </a:prstGeom>
            </p:spPr>
          </p:pic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6B09092F-CF30-5453-21B8-A5983F67902C}"/>
                  </a:ext>
                </a:extLst>
              </p:cNvPr>
              <p:cNvSpPr/>
              <p:nvPr/>
            </p:nvSpPr>
            <p:spPr>
              <a:xfrm>
                <a:off x="5613932" y="1513080"/>
                <a:ext cx="177546" cy="180048"/>
              </a:xfrm>
              <a:prstGeom prst="rect">
                <a:avLst/>
              </a:prstGeom>
              <a:solidFill>
                <a:srgbClr val="990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6F957E66-C405-99E0-EC07-DC5DD7BB182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02259" y="5517818"/>
              <a:ext cx="1015914" cy="291002"/>
              <a:chOff x="9521580" y="1873734"/>
              <a:chExt cx="2029600" cy="581365"/>
            </a:xfrm>
          </p:grpSpPr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4BEE6332-F3AB-B3DF-1EC0-32527EAD96B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521580" y="1873734"/>
                <a:ext cx="575106" cy="581365"/>
                <a:chOff x="5433575" y="1333974"/>
                <a:chExt cx="538261" cy="538261"/>
              </a:xfrm>
            </p:grpSpPr>
            <p:pic>
              <p:nvPicPr>
                <p:cNvPr id="295" name="Graphic 294" descr="Processor outline">
                  <a:extLst>
                    <a:ext uri="{FF2B5EF4-FFF2-40B4-BE49-F238E27FC236}">
                      <a16:creationId xmlns:a16="http://schemas.microsoft.com/office/drawing/2014/main" id="{24C39D5D-4E7E-6ED6-4D89-5F2E25064C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33575" y="1333974"/>
                  <a:ext cx="538261" cy="538261"/>
                </a:xfrm>
                <a:prstGeom prst="rect">
                  <a:avLst/>
                </a:prstGeom>
              </p:spPr>
            </p:pic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C2F50E19-CD8F-BE77-C0CE-E0FE67FCF38F}"/>
                    </a:ext>
                  </a:extLst>
                </p:cNvPr>
                <p:cNvSpPr/>
                <p:nvPr/>
              </p:nvSpPr>
              <p:spPr>
                <a:xfrm>
                  <a:off x="5613932" y="1513080"/>
                  <a:ext cx="177546" cy="180048"/>
                </a:xfrm>
                <a:prstGeom prst="rect">
                  <a:avLst/>
                </a:prstGeom>
                <a:solidFill>
                  <a:srgbClr val="9900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EF516495-D177-4119-3706-DCB8A63228F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491244" y="1873734"/>
                <a:ext cx="575106" cy="581365"/>
                <a:chOff x="5433575" y="1333974"/>
                <a:chExt cx="538261" cy="538261"/>
              </a:xfrm>
            </p:grpSpPr>
            <p:pic>
              <p:nvPicPr>
                <p:cNvPr id="293" name="Graphic 292" descr="Processor outline">
                  <a:extLst>
                    <a:ext uri="{FF2B5EF4-FFF2-40B4-BE49-F238E27FC236}">
                      <a16:creationId xmlns:a16="http://schemas.microsoft.com/office/drawing/2014/main" id="{48C82344-58C5-EB0D-6E2A-BE032E1370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33575" y="1333974"/>
                  <a:ext cx="538261" cy="538261"/>
                </a:xfrm>
                <a:prstGeom prst="rect">
                  <a:avLst/>
                </a:prstGeom>
              </p:spPr>
            </p:pic>
            <p:sp>
              <p:nvSpPr>
                <p:cNvPr id="294" name="Rectangle 293">
                  <a:extLst>
                    <a:ext uri="{FF2B5EF4-FFF2-40B4-BE49-F238E27FC236}">
                      <a16:creationId xmlns:a16="http://schemas.microsoft.com/office/drawing/2014/main" id="{7BD18BE4-AE1A-6B22-0DA5-95975C4A98C9}"/>
                    </a:ext>
                  </a:extLst>
                </p:cNvPr>
                <p:cNvSpPr/>
                <p:nvPr/>
              </p:nvSpPr>
              <p:spPr>
                <a:xfrm>
                  <a:off x="5613932" y="1513080"/>
                  <a:ext cx="177546" cy="180048"/>
                </a:xfrm>
                <a:prstGeom prst="rect">
                  <a:avLst/>
                </a:prstGeom>
                <a:solidFill>
                  <a:srgbClr val="9900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87" name="Group 286">
                <a:extLst>
                  <a:ext uri="{FF2B5EF4-FFF2-40B4-BE49-F238E27FC236}">
                    <a16:creationId xmlns:a16="http://schemas.microsoft.com/office/drawing/2014/main" id="{AE4316F6-528B-4A7A-C7CD-F934A1E1F01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006412" y="1873734"/>
                <a:ext cx="575106" cy="581365"/>
                <a:chOff x="5433575" y="1333974"/>
                <a:chExt cx="538261" cy="538261"/>
              </a:xfrm>
            </p:grpSpPr>
            <p:pic>
              <p:nvPicPr>
                <p:cNvPr id="291" name="Graphic 290" descr="Processor outline">
                  <a:extLst>
                    <a:ext uri="{FF2B5EF4-FFF2-40B4-BE49-F238E27FC236}">
                      <a16:creationId xmlns:a16="http://schemas.microsoft.com/office/drawing/2014/main" id="{6EBFAC26-B23C-34F2-6ECD-A8143580E9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33575" y="1333974"/>
                  <a:ext cx="538261" cy="538261"/>
                </a:xfrm>
                <a:prstGeom prst="rect">
                  <a:avLst/>
                </a:prstGeom>
              </p:spPr>
            </p:pic>
            <p:sp>
              <p:nvSpPr>
                <p:cNvPr id="292" name="Rectangle 291">
                  <a:extLst>
                    <a:ext uri="{FF2B5EF4-FFF2-40B4-BE49-F238E27FC236}">
                      <a16:creationId xmlns:a16="http://schemas.microsoft.com/office/drawing/2014/main" id="{FF8C0617-4379-32C8-69AF-4B789FF8046F}"/>
                    </a:ext>
                  </a:extLst>
                </p:cNvPr>
                <p:cNvSpPr/>
                <p:nvPr/>
              </p:nvSpPr>
              <p:spPr>
                <a:xfrm>
                  <a:off x="5613932" y="1513080"/>
                  <a:ext cx="177546" cy="180048"/>
                </a:xfrm>
                <a:prstGeom prst="rect">
                  <a:avLst/>
                </a:prstGeom>
                <a:solidFill>
                  <a:srgbClr val="9900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D33EC996-E430-96B0-58A0-F1F82C8F410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976074" y="1873734"/>
                <a:ext cx="575106" cy="581365"/>
                <a:chOff x="5433575" y="1333974"/>
                <a:chExt cx="538261" cy="538261"/>
              </a:xfrm>
            </p:grpSpPr>
            <p:pic>
              <p:nvPicPr>
                <p:cNvPr id="289" name="Graphic 288" descr="Processor outline">
                  <a:extLst>
                    <a:ext uri="{FF2B5EF4-FFF2-40B4-BE49-F238E27FC236}">
                      <a16:creationId xmlns:a16="http://schemas.microsoft.com/office/drawing/2014/main" id="{DD3D721E-998D-6B71-6A45-6A5778EED7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33575" y="1333974"/>
                  <a:ext cx="538261" cy="538261"/>
                </a:xfrm>
                <a:prstGeom prst="rect">
                  <a:avLst/>
                </a:prstGeom>
              </p:spPr>
            </p:pic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E84C6CBE-0573-297B-B936-D182DC7C1EFA}"/>
                    </a:ext>
                  </a:extLst>
                </p:cNvPr>
                <p:cNvSpPr/>
                <p:nvPr/>
              </p:nvSpPr>
              <p:spPr>
                <a:xfrm>
                  <a:off x="5613932" y="1513080"/>
                  <a:ext cx="177546" cy="180048"/>
                </a:xfrm>
                <a:prstGeom prst="rect">
                  <a:avLst/>
                </a:prstGeom>
                <a:solidFill>
                  <a:srgbClr val="9900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8BD614E3-0FE8-B0BE-C4D2-7A84FF5F4604}"/>
                </a:ext>
              </a:extLst>
            </p:cNvPr>
            <p:cNvCxnSpPr>
              <a:cxnSpLocks/>
              <a:stCxn id="273" idx="2"/>
              <a:endCxn id="309" idx="0"/>
            </p:cNvCxnSpPr>
            <p:nvPr/>
          </p:nvCxnSpPr>
          <p:spPr>
            <a:xfrm>
              <a:off x="4059794" y="4668726"/>
              <a:ext cx="759320" cy="1905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C87247D4-F9D0-8CD9-2AC7-89D0A8A5A7EC}"/>
                </a:ext>
              </a:extLst>
            </p:cNvPr>
            <p:cNvCxnSpPr>
              <a:cxnSpLocks/>
              <a:stCxn id="279" idx="2"/>
              <a:endCxn id="309" idx="0"/>
            </p:cNvCxnSpPr>
            <p:nvPr/>
          </p:nvCxnSpPr>
          <p:spPr>
            <a:xfrm>
              <a:off x="4544626" y="4668726"/>
              <a:ext cx="274488" cy="1905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594DB3CB-1591-91B8-FACB-CE45CB6529C4}"/>
                </a:ext>
              </a:extLst>
            </p:cNvPr>
            <p:cNvCxnSpPr>
              <a:cxnSpLocks/>
              <a:stCxn id="276" idx="2"/>
              <a:endCxn id="309" idx="0"/>
            </p:cNvCxnSpPr>
            <p:nvPr/>
          </p:nvCxnSpPr>
          <p:spPr>
            <a:xfrm flipH="1">
              <a:off x="4819114" y="4668726"/>
              <a:ext cx="210344" cy="1905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7F4C8D8F-3651-E315-36FB-7B9826B3FD71}"/>
                </a:ext>
              </a:extLst>
            </p:cNvPr>
            <p:cNvCxnSpPr>
              <a:cxnSpLocks/>
              <a:stCxn id="282" idx="2"/>
              <a:endCxn id="309" idx="0"/>
            </p:cNvCxnSpPr>
            <p:nvPr/>
          </p:nvCxnSpPr>
          <p:spPr>
            <a:xfrm flipH="1">
              <a:off x="4819114" y="4668726"/>
              <a:ext cx="695176" cy="19050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0F7D2CB1-2B8C-4387-B63C-650613F4CA88}"/>
                </a:ext>
              </a:extLst>
            </p:cNvPr>
            <p:cNvCxnSpPr>
              <a:cxnSpLocks/>
              <a:stCxn id="309" idx="2"/>
              <a:endCxn id="295" idx="0"/>
            </p:cNvCxnSpPr>
            <p:nvPr/>
          </p:nvCxnSpPr>
          <p:spPr>
            <a:xfrm flipH="1">
              <a:off x="4046194" y="5353391"/>
              <a:ext cx="772920" cy="164427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C20CB8CA-DDEB-C602-D0BB-1B7271885EE3}"/>
                </a:ext>
              </a:extLst>
            </p:cNvPr>
            <p:cNvCxnSpPr>
              <a:cxnSpLocks/>
              <a:stCxn id="309" idx="2"/>
              <a:endCxn id="291" idx="0"/>
            </p:cNvCxnSpPr>
            <p:nvPr/>
          </p:nvCxnSpPr>
          <p:spPr>
            <a:xfrm flipH="1">
              <a:off x="4288876" y="5353391"/>
              <a:ext cx="530238" cy="164427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F48D5316-5408-51B5-B5FB-576B444EAF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07935" y="5630729"/>
              <a:ext cx="70235" cy="72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021B25B5-B98A-DF46-705D-DC6CE6B861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58684" y="5622755"/>
              <a:ext cx="70235" cy="72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405A802-8C0D-3FBC-6877-0994E7CFEB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2566" y="5622755"/>
              <a:ext cx="70235" cy="72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1A13C091-A4D9-C984-F5CF-AF9F08CC49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59390" y="5610942"/>
              <a:ext cx="70235" cy="72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  <p:sp>
          <p:nvSpPr>
            <p:cNvPr id="307" name="TextBox 306">
              <a:extLst>
                <a:ext uri="{FF2B5EF4-FFF2-40B4-BE49-F238E27FC236}">
                  <a16:creationId xmlns:a16="http://schemas.microsoft.com/office/drawing/2014/main" id="{2F7E5617-083E-661F-F637-083817DD8E6C}"/>
                </a:ext>
              </a:extLst>
            </p:cNvPr>
            <p:cNvSpPr txBox="1"/>
            <p:nvPr/>
          </p:nvSpPr>
          <p:spPr>
            <a:xfrm>
              <a:off x="3902870" y="3792712"/>
              <a:ext cx="17151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/>
                <a:t>Compute optimized</a:t>
              </a:r>
            </a:p>
          </p:txBody>
        </p:sp>
        <p:sp>
          <p:nvSpPr>
            <p:cNvPr id="308" name="TextBox 307">
              <a:extLst>
                <a:ext uri="{FF2B5EF4-FFF2-40B4-BE49-F238E27FC236}">
                  <a16:creationId xmlns:a16="http://schemas.microsoft.com/office/drawing/2014/main" id="{0ABBD714-03FF-9E39-0D72-1B67D02E02FB}"/>
                </a:ext>
              </a:extLst>
            </p:cNvPr>
            <p:cNvSpPr txBox="1"/>
            <p:nvPr/>
          </p:nvSpPr>
          <p:spPr>
            <a:xfrm>
              <a:off x="4007935" y="5806274"/>
              <a:ext cx="19059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/>
                <a:t>Bandwidth optimized</a:t>
              </a:r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1291BD36-38CA-8389-F7E0-D408A7D384CA}"/>
                </a:ext>
              </a:extLst>
            </p:cNvPr>
            <p:cNvSpPr/>
            <p:nvPr/>
          </p:nvSpPr>
          <p:spPr>
            <a:xfrm>
              <a:off x="4560267" y="4859229"/>
              <a:ext cx="517693" cy="494162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200" dirty="0">
                  <a:cs typeface="Times New Roman" panose="02020603050405020304" pitchFamily="18" charset="0"/>
                </a:rPr>
                <a:t>Circuit switch</a:t>
              </a:r>
            </a:p>
          </p:txBody>
        </p:sp>
        <p:grpSp>
          <p:nvGrpSpPr>
            <p:cNvPr id="310" name="Group 309">
              <a:extLst>
                <a:ext uri="{FF2B5EF4-FFF2-40B4-BE49-F238E27FC236}">
                  <a16:creationId xmlns:a16="http://schemas.microsoft.com/office/drawing/2014/main" id="{BED041AD-5FEB-F9FD-D433-9E1DBD9B9E9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67001" y="5513804"/>
              <a:ext cx="1015914" cy="291002"/>
              <a:chOff x="9521580" y="1873734"/>
              <a:chExt cx="2029600" cy="581365"/>
            </a:xfrm>
          </p:grpSpPr>
          <p:grpSp>
            <p:nvGrpSpPr>
              <p:cNvPr id="311" name="Group 310">
                <a:extLst>
                  <a:ext uri="{FF2B5EF4-FFF2-40B4-BE49-F238E27FC236}">
                    <a16:creationId xmlns:a16="http://schemas.microsoft.com/office/drawing/2014/main" id="{FD881F20-33EE-B968-1DE5-CEAE1EDF52F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521580" y="1873734"/>
                <a:ext cx="575106" cy="581365"/>
                <a:chOff x="5433575" y="1333974"/>
                <a:chExt cx="538261" cy="538261"/>
              </a:xfrm>
            </p:grpSpPr>
            <p:pic>
              <p:nvPicPr>
                <p:cNvPr id="321" name="Graphic 320" descr="Processor outline">
                  <a:extLst>
                    <a:ext uri="{FF2B5EF4-FFF2-40B4-BE49-F238E27FC236}">
                      <a16:creationId xmlns:a16="http://schemas.microsoft.com/office/drawing/2014/main" id="{9EBEFC34-3945-F969-EB0E-A736B1B16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33575" y="1333974"/>
                  <a:ext cx="538261" cy="538261"/>
                </a:xfrm>
                <a:prstGeom prst="rect">
                  <a:avLst/>
                </a:prstGeom>
              </p:spPr>
            </p:pic>
            <p:sp>
              <p:nvSpPr>
                <p:cNvPr id="322" name="Rectangle 321">
                  <a:extLst>
                    <a:ext uri="{FF2B5EF4-FFF2-40B4-BE49-F238E27FC236}">
                      <a16:creationId xmlns:a16="http://schemas.microsoft.com/office/drawing/2014/main" id="{01EC6E42-5944-A36D-6DB2-D62B3F9B480D}"/>
                    </a:ext>
                  </a:extLst>
                </p:cNvPr>
                <p:cNvSpPr/>
                <p:nvPr/>
              </p:nvSpPr>
              <p:spPr>
                <a:xfrm>
                  <a:off x="5613932" y="1513080"/>
                  <a:ext cx="177546" cy="180048"/>
                </a:xfrm>
                <a:prstGeom prst="rect">
                  <a:avLst/>
                </a:prstGeom>
                <a:solidFill>
                  <a:srgbClr val="9900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2" name="Group 311">
                <a:extLst>
                  <a:ext uri="{FF2B5EF4-FFF2-40B4-BE49-F238E27FC236}">
                    <a16:creationId xmlns:a16="http://schemas.microsoft.com/office/drawing/2014/main" id="{F70CBAD2-E25A-9066-33C9-6FAB0D3E4C9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491244" y="1873734"/>
                <a:ext cx="575106" cy="581365"/>
                <a:chOff x="5433575" y="1333974"/>
                <a:chExt cx="538261" cy="538261"/>
              </a:xfrm>
            </p:grpSpPr>
            <p:pic>
              <p:nvPicPr>
                <p:cNvPr id="319" name="Graphic 318" descr="Processor outline">
                  <a:extLst>
                    <a:ext uri="{FF2B5EF4-FFF2-40B4-BE49-F238E27FC236}">
                      <a16:creationId xmlns:a16="http://schemas.microsoft.com/office/drawing/2014/main" id="{1E591F88-7DBE-A606-0C36-95F88FCFD3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33575" y="1333974"/>
                  <a:ext cx="538261" cy="538261"/>
                </a:xfrm>
                <a:prstGeom prst="rect">
                  <a:avLst/>
                </a:prstGeom>
              </p:spPr>
            </p:pic>
            <p:sp>
              <p:nvSpPr>
                <p:cNvPr id="320" name="Rectangle 319">
                  <a:extLst>
                    <a:ext uri="{FF2B5EF4-FFF2-40B4-BE49-F238E27FC236}">
                      <a16:creationId xmlns:a16="http://schemas.microsoft.com/office/drawing/2014/main" id="{C47DBC75-EE4D-843F-E303-2331C63E6961}"/>
                    </a:ext>
                  </a:extLst>
                </p:cNvPr>
                <p:cNvSpPr/>
                <p:nvPr/>
              </p:nvSpPr>
              <p:spPr>
                <a:xfrm>
                  <a:off x="5613932" y="1513080"/>
                  <a:ext cx="177546" cy="180048"/>
                </a:xfrm>
                <a:prstGeom prst="rect">
                  <a:avLst/>
                </a:prstGeom>
                <a:solidFill>
                  <a:srgbClr val="9900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3" name="Group 312">
                <a:extLst>
                  <a:ext uri="{FF2B5EF4-FFF2-40B4-BE49-F238E27FC236}">
                    <a16:creationId xmlns:a16="http://schemas.microsoft.com/office/drawing/2014/main" id="{B9C1E606-837E-2B46-49EE-80A22BC153A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006412" y="1873734"/>
                <a:ext cx="575106" cy="581365"/>
                <a:chOff x="5433575" y="1333974"/>
                <a:chExt cx="538261" cy="538261"/>
              </a:xfrm>
            </p:grpSpPr>
            <p:pic>
              <p:nvPicPr>
                <p:cNvPr id="317" name="Graphic 316" descr="Processor outline">
                  <a:extLst>
                    <a:ext uri="{FF2B5EF4-FFF2-40B4-BE49-F238E27FC236}">
                      <a16:creationId xmlns:a16="http://schemas.microsoft.com/office/drawing/2014/main" id="{81DAD1C9-F72D-3CF3-6D18-077A6C3998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33575" y="1333974"/>
                  <a:ext cx="538261" cy="538261"/>
                </a:xfrm>
                <a:prstGeom prst="rect">
                  <a:avLst/>
                </a:prstGeom>
              </p:spPr>
            </p:pic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3301BC67-1710-8483-BDD7-25EFF87DF3BF}"/>
                    </a:ext>
                  </a:extLst>
                </p:cNvPr>
                <p:cNvSpPr/>
                <p:nvPr/>
              </p:nvSpPr>
              <p:spPr>
                <a:xfrm>
                  <a:off x="5613932" y="1513080"/>
                  <a:ext cx="177546" cy="180048"/>
                </a:xfrm>
                <a:prstGeom prst="rect">
                  <a:avLst/>
                </a:prstGeom>
                <a:solidFill>
                  <a:srgbClr val="9900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id="{EEC5D24F-1DDF-B434-D1AA-B566AA92CCB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976074" y="1873734"/>
                <a:ext cx="575106" cy="581365"/>
                <a:chOff x="5433575" y="1333974"/>
                <a:chExt cx="538261" cy="538261"/>
              </a:xfrm>
            </p:grpSpPr>
            <p:pic>
              <p:nvPicPr>
                <p:cNvPr id="315" name="Graphic 314" descr="Processor outline">
                  <a:extLst>
                    <a:ext uri="{FF2B5EF4-FFF2-40B4-BE49-F238E27FC236}">
                      <a16:creationId xmlns:a16="http://schemas.microsoft.com/office/drawing/2014/main" id="{6B53F595-CF1E-8EE5-574A-73D26D6D0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33575" y="1333974"/>
                  <a:ext cx="538261" cy="538261"/>
                </a:xfrm>
                <a:prstGeom prst="rect">
                  <a:avLst/>
                </a:prstGeom>
              </p:spPr>
            </p:pic>
            <p:sp>
              <p:nvSpPr>
                <p:cNvPr id="316" name="Rectangle 315">
                  <a:extLst>
                    <a:ext uri="{FF2B5EF4-FFF2-40B4-BE49-F238E27FC236}">
                      <a16:creationId xmlns:a16="http://schemas.microsoft.com/office/drawing/2014/main" id="{EA97E835-D055-EA53-4037-9E00DA4DB7F2}"/>
                    </a:ext>
                  </a:extLst>
                </p:cNvPr>
                <p:cNvSpPr/>
                <p:nvPr/>
              </p:nvSpPr>
              <p:spPr>
                <a:xfrm>
                  <a:off x="5613932" y="1513080"/>
                  <a:ext cx="177546" cy="180048"/>
                </a:xfrm>
                <a:prstGeom prst="rect">
                  <a:avLst/>
                </a:prstGeom>
                <a:solidFill>
                  <a:srgbClr val="9900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33F0E891-72F5-D889-3A6B-9D94282842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2677" y="5626715"/>
              <a:ext cx="70235" cy="72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2C163066-68D1-AABC-3A1D-DA5C8D0612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3426" y="5618741"/>
              <a:ext cx="70235" cy="72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3A77A61F-5F38-BFB9-5620-1E24D46CB7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7308" y="5618741"/>
              <a:ext cx="70235" cy="72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CBDB5E80-112A-F304-83F7-E6833323D1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24132" y="5606928"/>
              <a:ext cx="70235" cy="72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cs typeface="Times New Roman" panose="02020603050405020304" pitchFamily="18" charset="0"/>
              </a:endParaRPr>
            </a:p>
          </p:txBody>
        </p: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84CC389B-3605-7144-CA62-A4141E894E3C}"/>
                </a:ext>
              </a:extLst>
            </p:cNvPr>
            <p:cNvCxnSpPr>
              <a:cxnSpLocks/>
              <a:stCxn id="309" idx="2"/>
              <a:endCxn id="293" idx="0"/>
            </p:cNvCxnSpPr>
            <p:nvPr/>
          </p:nvCxnSpPr>
          <p:spPr>
            <a:xfrm flipH="1">
              <a:off x="4531558" y="5353391"/>
              <a:ext cx="287556" cy="164427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D1D2035D-AA74-66EB-12E6-7B2E1309871B}"/>
                </a:ext>
              </a:extLst>
            </p:cNvPr>
            <p:cNvCxnSpPr>
              <a:cxnSpLocks/>
              <a:stCxn id="309" idx="2"/>
              <a:endCxn id="289" idx="0"/>
            </p:cNvCxnSpPr>
            <p:nvPr/>
          </p:nvCxnSpPr>
          <p:spPr>
            <a:xfrm flipH="1">
              <a:off x="4774239" y="5353391"/>
              <a:ext cx="44875" cy="164427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1EDDD557-9988-BB62-E9CA-77D18D3D0C7B}"/>
                </a:ext>
              </a:extLst>
            </p:cNvPr>
            <p:cNvCxnSpPr>
              <a:cxnSpLocks/>
              <a:stCxn id="309" idx="2"/>
              <a:endCxn id="321" idx="0"/>
            </p:cNvCxnSpPr>
            <p:nvPr/>
          </p:nvCxnSpPr>
          <p:spPr>
            <a:xfrm>
              <a:off x="4819114" y="5353391"/>
              <a:ext cx="191822" cy="160413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0965B477-0C0F-8CE5-7B48-A0AA8C3B19D3}"/>
                </a:ext>
              </a:extLst>
            </p:cNvPr>
            <p:cNvCxnSpPr>
              <a:cxnSpLocks/>
              <a:stCxn id="309" idx="2"/>
              <a:endCxn id="317" idx="0"/>
            </p:cNvCxnSpPr>
            <p:nvPr/>
          </p:nvCxnSpPr>
          <p:spPr>
            <a:xfrm>
              <a:off x="4819114" y="5353391"/>
              <a:ext cx="434504" cy="160413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2CCF051C-EF82-CCA5-4A7A-48DB9630BE67}"/>
                </a:ext>
              </a:extLst>
            </p:cNvPr>
            <p:cNvCxnSpPr>
              <a:cxnSpLocks/>
              <a:stCxn id="309" idx="2"/>
              <a:endCxn id="319" idx="0"/>
            </p:cNvCxnSpPr>
            <p:nvPr/>
          </p:nvCxnSpPr>
          <p:spPr>
            <a:xfrm>
              <a:off x="4819114" y="5353391"/>
              <a:ext cx="677186" cy="160413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15BF779D-39A1-AA5C-34F7-41A3414CDC7E}"/>
                </a:ext>
              </a:extLst>
            </p:cNvPr>
            <p:cNvCxnSpPr>
              <a:cxnSpLocks/>
              <a:stCxn id="309" idx="2"/>
              <a:endCxn id="315" idx="0"/>
            </p:cNvCxnSpPr>
            <p:nvPr/>
          </p:nvCxnSpPr>
          <p:spPr>
            <a:xfrm>
              <a:off x="4819114" y="5353391"/>
              <a:ext cx="919867" cy="160413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DD307ECA-2791-6CCC-E0E8-7D72DDD851DE}"/>
                </a:ext>
              </a:extLst>
            </p:cNvPr>
            <p:cNvCxnSpPr>
              <a:cxnSpLocks/>
              <a:stCxn id="122" idx="3"/>
              <a:endCxn id="309" idx="1"/>
            </p:cNvCxnSpPr>
            <p:nvPr/>
          </p:nvCxnSpPr>
          <p:spPr>
            <a:xfrm>
              <a:off x="3763592" y="4860190"/>
              <a:ext cx="796675" cy="2461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B7420C59-C8BB-3E5D-90BD-E76D65B66BA0}"/>
                </a:ext>
              </a:extLst>
            </p:cNvPr>
            <p:cNvCxnSpPr>
              <a:cxnSpLocks/>
              <a:stCxn id="144" idx="3"/>
              <a:endCxn id="309" idx="1"/>
            </p:cNvCxnSpPr>
            <p:nvPr/>
          </p:nvCxnSpPr>
          <p:spPr>
            <a:xfrm flipV="1">
              <a:off x="3763592" y="5106310"/>
              <a:ext cx="796675" cy="2859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CD9D1E3B-4E60-7D9B-8445-B811CCBDE337}"/>
                </a:ext>
              </a:extLst>
            </p:cNvPr>
            <p:cNvCxnSpPr>
              <a:cxnSpLocks/>
              <a:stCxn id="133" idx="1"/>
              <a:endCxn id="309" idx="3"/>
            </p:cNvCxnSpPr>
            <p:nvPr/>
          </p:nvCxnSpPr>
          <p:spPr>
            <a:xfrm flipH="1">
              <a:off x="5077960" y="4852025"/>
              <a:ext cx="844088" cy="25428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70B73834-C49E-00FB-CB18-5D6A680A34D6}"/>
                </a:ext>
              </a:extLst>
            </p:cNvPr>
            <p:cNvCxnSpPr>
              <a:cxnSpLocks/>
              <a:stCxn id="309" idx="3"/>
              <a:endCxn id="140" idx="1"/>
            </p:cNvCxnSpPr>
            <p:nvPr/>
          </p:nvCxnSpPr>
          <p:spPr>
            <a:xfrm>
              <a:off x="5077960" y="5106310"/>
              <a:ext cx="844088" cy="26959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71FA8B34-E4EA-8145-4F82-E7485A05848B}"/>
              </a:ext>
            </a:extLst>
          </p:cNvPr>
          <p:cNvGrpSpPr/>
          <p:nvPr/>
        </p:nvGrpSpPr>
        <p:grpSpPr>
          <a:xfrm>
            <a:off x="426373" y="4192934"/>
            <a:ext cx="2429960" cy="1357727"/>
            <a:chOff x="426373" y="4192934"/>
            <a:chExt cx="2429960" cy="1357727"/>
          </a:xfrm>
        </p:grpSpPr>
        <p:sp>
          <p:nvSpPr>
            <p:cNvPr id="347" name="Arrow: Right 346">
              <a:extLst>
                <a:ext uri="{FF2B5EF4-FFF2-40B4-BE49-F238E27FC236}">
                  <a16:creationId xmlns:a16="http://schemas.microsoft.com/office/drawing/2014/main" id="{CEF5C015-919C-BE16-942E-A770CCA440D1}"/>
                </a:ext>
              </a:extLst>
            </p:cNvPr>
            <p:cNvSpPr/>
            <p:nvPr/>
          </p:nvSpPr>
          <p:spPr>
            <a:xfrm>
              <a:off x="799773" y="4795924"/>
              <a:ext cx="1988327" cy="754737"/>
            </a:xfrm>
            <a:prstGeom prst="rightArrow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8" name="TextBox 347">
              <a:extLst>
                <a:ext uri="{FF2B5EF4-FFF2-40B4-BE49-F238E27FC236}">
                  <a16:creationId xmlns:a16="http://schemas.microsoft.com/office/drawing/2014/main" id="{F2046381-E4DE-3446-A6AB-6F57485FCEAD}"/>
                </a:ext>
              </a:extLst>
            </p:cNvPr>
            <p:cNvSpPr txBox="1"/>
            <p:nvPr/>
          </p:nvSpPr>
          <p:spPr>
            <a:xfrm>
              <a:off x="426373" y="4192934"/>
              <a:ext cx="24299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7030A0"/>
                  </a:solidFill>
                </a:rPr>
                <a:t>Ultra high bandwidth optics</a:t>
              </a:r>
            </a:p>
            <a:p>
              <a:pPr algn="ctr"/>
              <a:r>
                <a:rPr lang="en-GB" sz="1400" b="1" dirty="0">
                  <a:solidFill>
                    <a:srgbClr val="7030A0"/>
                  </a:solidFill>
                </a:rPr>
                <a:t>New memory technologies</a:t>
              </a:r>
            </a:p>
          </p:txBody>
        </p:sp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A612018A-E8BD-838A-ECD6-BB667AB888E4}"/>
              </a:ext>
            </a:extLst>
          </p:cNvPr>
          <p:cNvGrpSpPr/>
          <p:nvPr/>
        </p:nvGrpSpPr>
        <p:grpSpPr>
          <a:xfrm>
            <a:off x="7042382" y="4089737"/>
            <a:ext cx="1988327" cy="1357727"/>
            <a:chOff x="7311820" y="4201782"/>
            <a:chExt cx="1988327" cy="1357727"/>
          </a:xfrm>
        </p:grpSpPr>
        <p:sp>
          <p:nvSpPr>
            <p:cNvPr id="349" name="Arrow: Right 348">
              <a:extLst>
                <a:ext uri="{FF2B5EF4-FFF2-40B4-BE49-F238E27FC236}">
                  <a16:creationId xmlns:a16="http://schemas.microsoft.com/office/drawing/2014/main" id="{91CA4F35-B564-FE0B-B81D-4FD0C9B77AE5}"/>
                </a:ext>
              </a:extLst>
            </p:cNvPr>
            <p:cNvSpPr/>
            <p:nvPr/>
          </p:nvSpPr>
          <p:spPr>
            <a:xfrm>
              <a:off x="7311820" y="4804772"/>
              <a:ext cx="1988327" cy="754737"/>
            </a:xfrm>
            <a:prstGeom prst="rightArrow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0" name="TextBox 349">
              <a:extLst>
                <a:ext uri="{FF2B5EF4-FFF2-40B4-BE49-F238E27FC236}">
                  <a16:creationId xmlns:a16="http://schemas.microsoft.com/office/drawing/2014/main" id="{28EA28A3-46E3-D522-04FB-F56A999836CF}"/>
                </a:ext>
              </a:extLst>
            </p:cNvPr>
            <p:cNvSpPr txBox="1"/>
            <p:nvPr/>
          </p:nvSpPr>
          <p:spPr>
            <a:xfrm>
              <a:off x="7493574" y="4201782"/>
              <a:ext cx="13196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7030A0"/>
                  </a:solidFill>
                </a:rPr>
                <a:t>New compute</a:t>
              </a:r>
            </a:p>
            <a:p>
              <a:pPr algn="ctr"/>
              <a:r>
                <a:rPr lang="en-GB" sz="1400" b="1" dirty="0">
                  <a:solidFill>
                    <a:srgbClr val="7030A0"/>
                  </a:solidFill>
                </a:rPr>
                <a:t>architectures</a:t>
              </a:r>
            </a:p>
          </p:txBody>
        </p: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3BA75F07-5A41-CBA2-BC53-C35D68C0E59A}"/>
              </a:ext>
            </a:extLst>
          </p:cNvPr>
          <p:cNvGrpSpPr/>
          <p:nvPr/>
        </p:nvGrpSpPr>
        <p:grpSpPr>
          <a:xfrm>
            <a:off x="8813230" y="3715741"/>
            <a:ext cx="2787801" cy="2486718"/>
            <a:chOff x="8813230" y="3715741"/>
            <a:chExt cx="2787801" cy="2486718"/>
          </a:xfrm>
        </p:grpSpPr>
        <p:pic>
          <p:nvPicPr>
            <p:cNvPr id="351" name="Picture 350" descr="A computer chip with a square structure&#10;&#10;Description automatically generated with medium confidence">
              <a:extLst>
                <a:ext uri="{FF2B5EF4-FFF2-40B4-BE49-F238E27FC236}">
                  <a16:creationId xmlns:a16="http://schemas.microsoft.com/office/drawing/2014/main" id="{F07BE575-2552-5465-B3FB-79173FA9F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8209" y="4100489"/>
              <a:ext cx="1302160" cy="829773"/>
            </a:xfrm>
            <a:prstGeom prst="rect">
              <a:avLst/>
            </a:prstGeom>
          </p:spPr>
        </p:pic>
        <p:pic>
          <p:nvPicPr>
            <p:cNvPr id="353" name="Picture 352" descr="A computer generated image of a computer network&#10;&#10;Description automatically generated with medium confidence">
              <a:extLst>
                <a:ext uri="{FF2B5EF4-FFF2-40B4-BE49-F238E27FC236}">
                  <a16:creationId xmlns:a16="http://schemas.microsoft.com/office/drawing/2014/main" id="{33A89235-251F-600A-E2AA-7B0EF48DF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6450" y="4879599"/>
              <a:ext cx="2194581" cy="1234452"/>
            </a:xfrm>
            <a:prstGeom prst="rect">
              <a:avLst/>
            </a:prstGeom>
          </p:spPr>
        </p:pic>
        <p:sp>
          <p:nvSpPr>
            <p:cNvPr id="354" name="TextBox 353">
              <a:extLst>
                <a:ext uri="{FF2B5EF4-FFF2-40B4-BE49-F238E27FC236}">
                  <a16:creationId xmlns:a16="http://schemas.microsoft.com/office/drawing/2014/main" id="{59328067-3934-A589-F366-89E073ED5E62}"/>
                </a:ext>
              </a:extLst>
            </p:cNvPr>
            <p:cNvSpPr txBox="1"/>
            <p:nvPr/>
          </p:nvSpPr>
          <p:spPr>
            <a:xfrm>
              <a:off x="9701714" y="3715741"/>
              <a:ext cx="15686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/>
                <a:t>3D stacked optics</a:t>
              </a:r>
            </a:p>
          </p:txBody>
        </p:sp>
        <p:sp>
          <p:nvSpPr>
            <p:cNvPr id="355" name="TextBox 354">
              <a:extLst>
                <a:ext uri="{FF2B5EF4-FFF2-40B4-BE49-F238E27FC236}">
                  <a16:creationId xmlns:a16="http://schemas.microsoft.com/office/drawing/2014/main" id="{C96AA9DD-C182-7023-955D-A78AB4A6419B}"/>
                </a:ext>
              </a:extLst>
            </p:cNvPr>
            <p:cNvSpPr txBox="1"/>
            <p:nvPr/>
          </p:nvSpPr>
          <p:spPr>
            <a:xfrm>
              <a:off x="8813230" y="5894682"/>
              <a:ext cx="21718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/>
                <a:t>Analog/optical computing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27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A296A-6231-233E-8FD3-27B4F2887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2CD67-27DB-D1B6-E719-B19B47E4E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Today’s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EB8B0-D8A8-A4B3-A466-BA4C7C9C4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Scaling clusters without melting the racks</a:t>
            </a:r>
          </a:p>
          <a:p>
            <a:endParaRPr lang="en-GB" dirty="0"/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Rethinking memory architectures for AI</a:t>
            </a:r>
          </a:p>
          <a:p>
            <a:endParaRPr lang="en-GB" dirty="0"/>
          </a:p>
          <a:p>
            <a:r>
              <a:rPr lang="en-GB" dirty="0"/>
              <a:t>Program transformation for specialized hardware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25CF1-C815-31DD-9D1B-43F897C72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6A5-6781-4E03-A77B-E22063AFEC7D}" type="datetime1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B7C2A-6456-9741-6BDF-8BE6B8E2D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D1C84-4843-3517-2736-B98169C84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446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B5279-D9A9-06EA-14DE-F77397B18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Multiple ways to improve AI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85E00-416A-91AA-9766-030905292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Lower $</a:t>
            </a:r>
          </a:p>
          <a:p>
            <a:r>
              <a:rPr lang="en-GB" dirty="0"/>
              <a:t>Lower W</a:t>
            </a:r>
          </a:p>
          <a:p>
            <a:r>
              <a:rPr lang="en-GB" dirty="0"/>
              <a:t>Higher Velocity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4E62-2DFC-A77E-58CF-85656B07B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FAF4-C902-43D1-ABCE-3062EF9EE0F9}" type="datetime1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D158B-E007-528A-8945-1A9B0F70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452E5-F143-F574-C5FC-38208942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23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41835F-4EF0-A0B7-45D6-A0512D1CB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24" y="2899906"/>
            <a:ext cx="4720296" cy="327705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1C520F1-35B7-9860-DEF7-E6F2C21A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170" y="1255643"/>
            <a:ext cx="4633606" cy="13565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491B4C-7821-00CE-69E2-5F839DBE7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80" y="4062744"/>
            <a:ext cx="3416142" cy="15413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D998B1-D015-EBDB-DB74-FF9D6C17E65E}"/>
              </a:ext>
            </a:extLst>
          </p:cNvPr>
          <p:cNvSpPr/>
          <p:nvPr/>
        </p:nvSpPr>
        <p:spPr>
          <a:xfrm>
            <a:off x="660018" y="1825625"/>
            <a:ext cx="2619447" cy="9696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61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CCA22-2477-1BC0-0DF0-887C6FEF5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Quantizing models for NPU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AB21B08-B645-F850-316C-3ED5424FD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174" y="4057023"/>
            <a:ext cx="3821906" cy="132556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dirty="0">
                <a:hlinkClick r:id="rId2"/>
              </a:rPr>
              <a:t>GPU</a:t>
            </a:r>
            <a:endParaRPr lang="en-GB" dirty="0"/>
          </a:p>
          <a:p>
            <a:pPr marL="0" indent="0" algn="ctr">
              <a:buNone/>
            </a:pPr>
            <a:r>
              <a:rPr lang="en-GB" dirty="0"/>
              <a:t>96 GB HBM</a:t>
            </a:r>
          </a:p>
          <a:p>
            <a:pPr marL="0" indent="0" algn="ctr">
              <a:buNone/>
            </a:pPr>
            <a:r>
              <a:rPr lang="en-GB" dirty="0"/>
              <a:t>fp16</a:t>
            </a: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8674E-0E60-05B7-5637-7F71FA8D8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FAF4-C902-43D1-ABCE-3062EF9EE0F9}" type="datetime1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C984C-A20A-7232-A68A-D50E70765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035BB-0F05-AFAE-1F73-842B7540E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24</a:t>
            </a:fld>
            <a:endParaRPr lang="en-GB"/>
          </a:p>
        </p:txBody>
      </p:sp>
      <p:pic>
        <p:nvPicPr>
          <p:cNvPr id="7" name="Picture 6" descr="NVIDIA Confidential Computing Solutions">
            <a:extLst>
              <a:ext uri="{FF2B5EF4-FFF2-40B4-BE49-F238E27FC236}">
                <a16:creationId xmlns:a16="http://schemas.microsoft.com/office/drawing/2014/main" id="{14A19198-4E6A-2CBC-AFBD-418676989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74" y="1855695"/>
            <a:ext cx="3821906" cy="215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F531195-8AE8-667E-5E1C-94B9CC4632F3}"/>
              </a:ext>
            </a:extLst>
          </p:cNvPr>
          <p:cNvGrpSpPr>
            <a:grpSpLocks noChangeAspect="1"/>
          </p:cNvGrpSpPr>
          <p:nvPr/>
        </p:nvGrpSpPr>
        <p:grpSpPr>
          <a:xfrm>
            <a:off x="7105413" y="2030053"/>
            <a:ext cx="3420459" cy="1925763"/>
            <a:chOff x="7374834" y="2554356"/>
            <a:chExt cx="4560612" cy="2567684"/>
          </a:xfrm>
        </p:grpSpPr>
        <p:pic>
          <p:nvPicPr>
            <p:cNvPr id="9" name="Picture 8" descr="Copilot plus PC main art">
              <a:extLst>
                <a:ext uri="{FF2B5EF4-FFF2-40B4-BE49-F238E27FC236}">
                  <a16:creationId xmlns:a16="http://schemas.microsoft.com/office/drawing/2014/main" id="{B121A900-353D-E12B-B3EA-A1BC140B55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834" y="2554356"/>
              <a:ext cx="4560612" cy="2567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A computer chip">
              <a:extLst>
                <a:ext uri="{FF2B5EF4-FFF2-40B4-BE49-F238E27FC236}">
                  <a16:creationId xmlns:a16="http://schemas.microsoft.com/office/drawing/2014/main" id="{CFECEA98-9A81-521F-2C75-79A62FB9E3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5198" y="3041449"/>
              <a:ext cx="1415102" cy="188680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561604BC-B5C4-C2B7-3799-B6967E4D21E8}"/>
              </a:ext>
            </a:extLst>
          </p:cNvPr>
          <p:cNvSpPr txBox="1">
            <a:spLocks/>
          </p:cNvSpPr>
          <p:nvPr/>
        </p:nvSpPr>
        <p:spPr>
          <a:xfrm>
            <a:off x="6828952" y="4175794"/>
            <a:ext cx="3821906" cy="13255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>
                <a:hlinkClick r:id="rId6"/>
              </a:rPr>
              <a:t>NPU</a:t>
            </a: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16 GB LPDDR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int4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0368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E0C80-6038-7084-9C30-EE922BA32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Quantization workflow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9D638-E351-8B3F-D705-A3C5C1791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FAF4-C902-43D1-ABCE-3062EF9EE0F9}" type="datetime1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BE311-C3F7-4A3E-454F-C580BCCE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0B045-0B82-DB82-D3ED-FA4A74B3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25</a:t>
            </a:fld>
            <a:endParaRPr lang="en-GB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A3A21B9-E1D0-BFAA-8B11-E99199DB98FC}"/>
              </a:ext>
            </a:extLst>
          </p:cNvPr>
          <p:cNvSpPr txBox="1"/>
          <p:nvPr/>
        </p:nvSpPr>
        <p:spPr>
          <a:xfrm>
            <a:off x="3353477" y="1597828"/>
            <a:ext cx="390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/>
              <a:t>QuaRot</a:t>
            </a:r>
            <a:r>
              <a:rPr lang="en-GB" i="1" dirty="0"/>
              <a:t>: SOTA quantization technique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0A467C-E670-7EDB-18C4-DE09862D8D61}"/>
              </a:ext>
            </a:extLst>
          </p:cNvPr>
          <p:cNvCxnSpPr>
            <a:cxnSpLocks/>
          </p:cNvCxnSpPr>
          <p:nvPr/>
        </p:nvCxnSpPr>
        <p:spPr>
          <a:xfrm flipV="1">
            <a:off x="4718410" y="2069816"/>
            <a:ext cx="0" cy="11712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B9C5D5-1DC4-0454-87B7-4F16DE9E217E}"/>
              </a:ext>
            </a:extLst>
          </p:cNvPr>
          <p:cNvCxnSpPr>
            <a:cxnSpLocks/>
          </p:cNvCxnSpPr>
          <p:nvPr/>
        </p:nvCxnSpPr>
        <p:spPr>
          <a:xfrm>
            <a:off x="4718410" y="3241081"/>
            <a:ext cx="138941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828E7E-3A1E-FAA6-C46D-66AB099355B5}"/>
              </a:ext>
            </a:extLst>
          </p:cNvPr>
          <p:cNvCxnSpPr>
            <a:cxnSpLocks/>
          </p:cNvCxnSpPr>
          <p:nvPr/>
        </p:nvCxnSpPr>
        <p:spPr>
          <a:xfrm flipV="1">
            <a:off x="5041908" y="2370056"/>
            <a:ext cx="0" cy="8710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841FEB-045E-B712-1ADA-F27AC6A90851}"/>
              </a:ext>
            </a:extLst>
          </p:cNvPr>
          <p:cNvCxnSpPr>
            <a:cxnSpLocks/>
          </p:cNvCxnSpPr>
          <p:nvPr/>
        </p:nvCxnSpPr>
        <p:spPr>
          <a:xfrm>
            <a:off x="4718410" y="2370056"/>
            <a:ext cx="32349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32B6378-9688-C4F1-884B-14A7CC506C06}"/>
              </a:ext>
            </a:extLst>
          </p:cNvPr>
          <p:cNvGrpSpPr/>
          <p:nvPr/>
        </p:nvGrpSpPr>
        <p:grpSpPr>
          <a:xfrm>
            <a:off x="4440274" y="2148275"/>
            <a:ext cx="1574477" cy="1171265"/>
            <a:chOff x="909396" y="1769147"/>
            <a:chExt cx="1574477" cy="1171265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F2D9C34-361F-2AD0-12E7-A967B547D33D}"/>
                </a:ext>
              </a:extLst>
            </p:cNvPr>
            <p:cNvCxnSpPr>
              <a:cxnSpLocks/>
            </p:cNvCxnSpPr>
            <p:nvPr/>
          </p:nvCxnSpPr>
          <p:spPr>
            <a:xfrm rot="19800000" flipV="1">
              <a:off x="909396" y="1769147"/>
              <a:ext cx="0" cy="1171265"/>
            </a:xfrm>
            <a:prstGeom prst="straightConnector1">
              <a:avLst/>
            </a:prstGeom>
            <a:ln>
              <a:solidFill>
                <a:srgbClr val="EE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46BAB54-6786-BDE5-7CFF-22F8291821AC}"/>
                </a:ext>
              </a:extLst>
            </p:cNvPr>
            <p:cNvCxnSpPr>
              <a:cxnSpLocks/>
            </p:cNvCxnSpPr>
            <p:nvPr/>
          </p:nvCxnSpPr>
          <p:spPr>
            <a:xfrm rot="19800000">
              <a:off x="1094460" y="2488888"/>
              <a:ext cx="1389413" cy="0"/>
            </a:xfrm>
            <a:prstGeom prst="straightConnector1">
              <a:avLst/>
            </a:prstGeom>
            <a:ln>
              <a:solidFill>
                <a:srgbClr val="EE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96D5069-63F3-D936-E521-B873A97585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11030" y="1990928"/>
              <a:ext cx="262136" cy="465511"/>
            </a:xfrm>
            <a:prstGeom prst="line">
              <a:avLst/>
            </a:prstGeom>
            <a:ln>
              <a:solidFill>
                <a:srgbClr val="EE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0DC455E-8F54-FC51-206B-21B1219E9C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9396" y="1998211"/>
              <a:ext cx="588294" cy="356569"/>
            </a:xfrm>
            <a:prstGeom prst="line">
              <a:avLst/>
            </a:prstGeom>
            <a:ln>
              <a:solidFill>
                <a:srgbClr val="EE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Arrow: Curved Right 31">
            <a:extLst>
              <a:ext uri="{FF2B5EF4-FFF2-40B4-BE49-F238E27FC236}">
                <a16:creationId xmlns:a16="http://schemas.microsoft.com/office/drawing/2014/main" id="{23E7AF6E-1F1F-69CA-9400-4AD5A27EC357}"/>
              </a:ext>
            </a:extLst>
          </p:cNvPr>
          <p:cNvSpPr/>
          <p:nvPr/>
        </p:nvSpPr>
        <p:spPr>
          <a:xfrm rot="10800000">
            <a:off x="5965507" y="2370052"/>
            <a:ext cx="522580" cy="871027"/>
          </a:xfrm>
          <a:prstGeom prst="curvedRightArrow">
            <a:avLst>
              <a:gd name="adj1" fmla="val 22478"/>
              <a:gd name="adj2" fmla="val 48851"/>
              <a:gd name="adj3" fmla="val 25000"/>
            </a:avLst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E60805-7F65-7561-B59B-60DD45FBEE69}"/>
              </a:ext>
            </a:extLst>
          </p:cNvPr>
          <p:cNvSpPr txBox="1"/>
          <p:nvPr/>
        </p:nvSpPr>
        <p:spPr>
          <a:xfrm>
            <a:off x="287990" y="2437930"/>
            <a:ext cx="1851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New model released for GPU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E6E90C-6EC6-DDE0-C9A0-34FD910A510F}"/>
              </a:ext>
            </a:extLst>
          </p:cNvPr>
          <p:cNvSpPr txBox="1"/>
          <p:nvPr/>
        </p:nvSpPr>
        <p:spPr>
          <a:xfrm>
            <a:off x="9082914" y="2214391"/>
            <a:ext cx="1973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Quantized model for NPU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62A901B-41E6-3CAE-FC7D-B95921CA865B}"/>
              </a:ext>
            </a:extLst>
          </p:cNvPr>
          <p:cNvSpPr txBox="1"/>
          <p:nvPr/>
        </p:nvSpPr>
        <p:spPr>
          <a:xfrm>
            <a:off x="885123" y="4078510"/>
            <a:ext cx="1991237" cy="592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dirty="0">
                <a:solidFill>
                  <a:srgbClr val="EE0000"/>
                </a:solidFill>
              </a:rPr>
              <a:t>Insert</a:t>
            </a:r>
            <a:r>
              <a:rPr lang="en-GB" sz="1800" dirty="0">
                <a:solidFill>
                  <a:srgbClr val="EE0000"/>
                </a:solidFill>
              </a:rPr>
              <a:t> new ops</a:t>
            </a:r>
            <a:br>
              <a:rPr lang="en-GB" sz="1800" dirty="0">
                <a:solidFill>
                  <a:srgbClr val="EE0000"/>
                </a:solidFill>
              </a:rPr>
            </a:br>
            <a:r>
              <a:rPr lang="en-GB" sz="1800" dirty="0">
                <a:solidFill>
                  <a:srgbClr val="EE0000"/>
                </a:solidFill>
              </a:rPr>
              <a:t>into source code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F32CDB-3659-09B5-A9AB-653F026BB7B0}"/>
              </a:ext>
            </a:extLst>
          </p:cNvPr>
          <p:cNvSpPr txBox="1"/>
          <p:nvPr/>
        </p:nvSpPr>
        <p:spPr>
          <a:xfrm>
            <a:off x="4411463" y="3927904"/>
            <a:ext cx="2420566" cy="841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dirty="0"/>
              <a:t>Compute rotation tensors using</a:t>
            </a:r>
            <a:r>
              <a:rPr lang="en-GB" sz="1800" dirty="0"/>
              <a:t> calibration dataset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B62FD27-861F-C4D0-0DC9-D77A81BC0862}"/>
              </a:ext>
            </a:extLst>
          </p:cNvPr>
          <p:cNvSpPr txBox="1"/>
          <p:nvPr/>
        </p:nvSpPr>
        <p:spPr>
          <a:xfrm>
            <a:off x="8367132" y="4051185"/>
            <a:ext cx="1891608" cy="592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800" dirty="0"/>
              <a:t>Validate perf</a:t>
            </a:r>
            <a:br>
              <a:rPr lang="en-GB" sz="1800" dirty="0"/>
            </a:br>
            <a:r>
              <a:rPr lang="en-GB" sz="1800" dirty="0"/>
              <a:t>and accuracy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4C89B5-D21C-78DC-5011-A15A131E2ED1}"/>
              </a:ext>
            </a:extLst>
          </p:cNvPr>
          <p:cNvSpPr txBox="1"/>
          <p:nvPr/>
        </p:nvSpPr>
        <p:spPr>
          <a:xfrm>
            <a:off x="599551" y="5239510"/>
            <a:ext cx="322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EE0000"/>
                </a:solidFill>
              </a:rPr>
              <a:t>Complex and time consuming!</a:t>
            </a: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AFB99F8F-64FD-78D3-E740-D0C23AB43DC5}"/>
              </a:ext>
            </a:extLst>
          </p:cNvPr>
          <p:cNvSpPr/>
          <p:nvPr/>
        </p:nvSpPr>
        <p:spPr>
          <a:xfrm>
            <a:off x="2335657" y="2375482"/>
            <a:ext cx="1133209" cy="4814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415C67A4-1C4D-CE58-CC48-8623C0424CE4}"/>
              </a:ext>
            </a:extLst>
          </p:cNvPr>
          <p:cNvSpPr/>
          <p:nvPr/>
        </p:nvSpPr>
        <p:spPr>
          <a:xfrm>
            <a:off x="7327918" y="2301784"/>
            <a:ext cx="1133209" cy="4814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A7C4E297-7EF4-00DD-FDC6-14E921C473F4}"/>
              </a:ext>
            </a:extLst>
          </p:cNvPr>
          <p:cNvSpPr/>
          <p:nvPr/>
        </p:nvSpPr>
        <p:spPr>
          <a:xfrm>
            <a:off x="3142034" y="4231532"/>
            <a:ext cx="1133209" cy="291830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72097166-635D-37FD-9DEF-9F5CB13AD6A7}"/>
              </a:ext>
            </a:extLst>
          </p:cNvPr>
          <p:cNvSpPr/>
          <p:nvPr/>
        </p:nvSpPr>
        <p:spPr>
          <a:xfrm>
            <a:off x="7032976" y="4267090"/>
            <a:ext cx="1133209" cy="291830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Arrow: Curved Down 44">
            <a:extLst>
              <a:ext uri="{FF2B5EF4-FFF2-40B4-BE49-F238E27FC236}">
                <a16:creationId xmlns:a16="http://schemas.microsoft.com/office/drawing/2014/main" id="{20CC68D9-0B8C-1A19-C5CE-650C7261E26E}"/>
              </a:ext>
            </a:extLst>
          </p:cNvPr>
          <p:cNvSpPr/>
          <p:nvPr/>
        </p:nvSpPr>
        <p:spPr>
          <a:xfrm rot="10800000">
            <a:off x="1880741" y="4717418"/>
            <a:ext cx="7882930" cy="434613"/>
          </a:xfrm>
          <a:prstGeom prst="curved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9" grpId="0" animBg="1"/>
      <p:bldP spid="40" grpId="0"/>
      <p:bldP spid="43" grpId="0" animBg="1"/>
      <p:bldP spid="44" grpId="0" animBg="1"/>
      <p:bldP spid="4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280077B-F8F6-8ADC-7ED8-46CF3D34406C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7294090" y="3543783"/>
            <a:ext cx="1" cy="92871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3D72F68-50BC-91CA-6C02-A71A4D1D2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rotation as program synthesis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58C2C-3C62-43E0-63AD-13053429C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5655751" cy="378723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Many equivalent operator graphs</a:t>
            </a:r>
          </a:p>
          <a:p>
            <a:pPr lvl="1"/>
            <a:r>
              <a:rPr lang="en-GB" dirty="0"/>
              <a:t>(Un)rotation</a:t>
            </a:r>
          </a:p>
          <a:p>
            <a:pPr lvl="1"/>
            <a:r>
              <a:rPr lang="en-GB" dirty="0"/>
              <a:t>Operator fusion</a:t>
            </a:r>
          </a:p>
          <a:p>
            <a:pPr lvl="1"/>
            <a:r>
              <a:rPr lang="en-GB" dirty="0"/>
              <a:t>Reordering</a:t>
            </a:r>
          </a:p>
          <a:p>
            <a:r>
              <a:rPr lang="en-GB" dirty="0"/>
              <a:t>With constraints</a:t>
            </a:r>
          </a:p>
          <a:p>
            <a:pPr lvl="1"/>
            <a:r>
              <a:rPr lang="en-GB" dirty="0" err="1"/>
              <a:t>Matmul</a:t>
            </a:r>
            <a:r>
              <a:rPr lang="en-GB" dirty="0"/>
              <a:t> inputs are quantized</a:t>
            </a:r>
          </a:p>
          <a:p>
            <a:pPr lvl="1"/>
            <a:r>
              <a:rPr lang="en-GB" dirty="0"/>
              <a:t>Quantization op inputs are rotated</a:t>
            </a:r>
          </a:p>
          <a:p>
            <a:pPr lvl="1"/>
            <a:r>
              <a:rPr lang="en-GB" dirty="0"/>
              <a:t>…</a:t>
            </a:r>
          </a:p>
          <a:p>
            <a:r>
              <a:rPr lang="en-GB" dirty="0"/>
              <a:t>Minimize graph execution cost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DAC81-BF5B-4E3C-3AED-93EA8E05A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FAF4-C902-43D1-ABCE-3062EF9EE0F9}" type="datetime1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EFC25-9CDB-6B29-2FD6-AC4C8219D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1B544-AB76-57BE-A039-094FAAEC5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26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81D0E7-F339-9880-965D-692EEE7C2A40}"/>
              </a:ext>
            </a:extLst>
          </p:cNvPr>
          <p:cNvSpPr txBox="1"/>
          <p:nvPr/>
        </p:nvSpPr>
        <p:spPr>
          <a:xfrm>
            <a:off x="7052678" y="3174451"/>
            <a:ext cx="482824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i="1" dirty="0"/>
              <a:t>Op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41340D-CF2A-B5E0-7838-891706C17090}"/>
              </a:ext>
            </a:extLst>
          </p:cNvPr>
          <p:cNvSpPr txBox="1"/>
          <p:nvPr/>
        </p:nvSpPr>
        <p:spPr>
          <a:xfrm>
            <a:off x="6872789" y="3823477"/>
            <a:ext cx="842603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i="1" dirty="0">
                <a:solidFill>
                  <a:srgbClr val="EE0000"/>
                </a:solidFill>
              </a:rPr>
              <a:t>Rotate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AD8E7D-CF4C-1477-4277-48C2FA114B2B}"/>
              </a:ext>
            </a:extLst>
          </p:cNvPr>
          <p:cNvSpPr txBox="1"/>
          <p:nvPr/>
        </p:nvSpPr>
        <p:spPr>
          <a:xfrm>
            <a:off x="6753846" y="4472502"/>
            <a:ext cx="1080489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i="1" dirty="0"/>
              <a:t>Quantize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7EA401-0D3F-9C80-C71F-44882406AA12}"/>
              </a:ext>
            </a:extLst>
          </p:cNvPr>
          <p:cNvSpPr txBox="1"/>
          <p:nvPr/>
        </p:nvSpPr>
        <p:spPr>
          <a:xfrm>
            <a:off x="7738049" y="2505498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1D2CB9-F615-A763-2CD7-FCA501586780}"/>
              </a:ext>
            </a:extLst>
          </p:cNvPr>
          <p:cNvSpPr txBox="1"/>
          <p:nvPr/>
        </p:nvSpPr>
        <p:spPr>
          <a:xfrm>
            <a:off x="8018129" y="3666128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Q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7391C1-A394-635E-6C43-9855C9A32CEC}"/>
              </a:ext>
            </a:extLst>
          </p:cNvPr>
          <p:cNvSpPr txBox="1"/>
          <p:nvPr/>
        </p:nvSpPr>
        <p:spPr>
          <a:xfrm>
            <a:off x="6550265" y="250549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X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7ABB614-9128-1BFD-17D3-1F101E9AFF61}"/>
              </a:ext>
            </a:extLst>
          </p:cNvPr>
          <p:cNvCxnSpPr>
            <a:cxnSpLocks/>
            <a:stCxn id="17" idx="2"/>
            <a:endCxn id="7" idx="0"/>
          </p:cNvCxnSpPr>
          <p:nvPr/>
        </p:nvCxnSpPr>
        <p:spPr>
          <a:xfrm>
            <a:off x="6711527" y="2874830"/>
            <a:ext cx="582563" cy="2996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B7855F9-4A3D-8F81-CB75-F7BA91EDC95D}"/>
              </a:ext>
            </a:extLst>
          </p:cNvPr>
          <p:cNvCxnSpPr>
            <a:cxnSpLocks/>
            <a:stCxn id="10" idx="2"/>
            <a:endCxn id="7" idx="0"/>
          </p:cNvCxnSpPr>
          <p:nvPr/>
        </p:nvCxnSpPr>
        <p:spPr>
          <a:xfrm flipH="1">
            <a:off x="7294090" y="2874830"/>
            <a:ext cx="644495" cy="2996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1B48FB8-F0E2-DFE6-8A6E-03ED925B999F}"/>
              </a:ext>
            </a:extLst>
          </p:cNvPr>
          <p:cNvCxnSpPr>
            <a:cxnSpLocks/>
            <a:stCxn id="11" idx="1"/>
            <a:endCxn id="8" idx="3"/>
          </p:cNvCxnSpPr>
          <p:nvPr/>
        </p:nvCxnSpPr>
        <p:spPr>
          <a:xfrm flipH="1">
            <a:off x="7715392" y="3850794"/>
            <a:ext cx="302737" cy="1573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ED321D5-D90A-4309-5012-95B13E1B493D}"/>
              </a:ext>
            </a:extLst>
          </p:cNvPr>
          <p:cNvCxnSpPr>
            <a:cxnSpLocks/>
            <a:stCxn id="36" idx="2"/>
            <a:endCxn id="38" idx="0"/>
          </p:cNvCxnSpPr>
          <p:nvPr/>
        </p:nvCxnSpPr>
        <p:spPr>
          <a:xfrm>
            <a:off x="10679315" y="3572964"/>
            <a:ext cx="1" cy="92871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AD3DDB3-8F43-E9BB-8E32-3C19751EE559}"/>
              </a:ext>
            </a:extLst>
          </p:cNvPr>
          <p:cNvSpPr txBox="1"/>
          <p:nvPr/>
        </p:nvSpPr>
        <p:spPr>
          <a:xfrm>
            <a:off x="10437903" y="3203632"/>
            <a:ext cx="482824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i="1" dirty="0"/>
              <a:t>Op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561981-EBD7-3E0F-365C-62B3176A72E5}"/>
              </a:ext>
            </a:extLst>
          </p:cNvPr>
          <p:cNvSpPr txBox="1"/>
          <p:nvPr/>
        </p:nvSpPr>
        <p:spPr>
          <a:xfrm>
            <a:off x="10139071" y="4501683"/>
            <a:ext cx="1080489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i="1" dirty="0"/>
              <a:t>Quantize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F06532-D1AB-442A-E9DA-F42553770382}"/>
              </a:ext>
            </a:extLst>
          </p:cNvPr>
          <p:cNvSpPr txBox="1"/>
          <p:nvPr/>
        </p:nvSpPr>
        <p:spPr>
          <a:xfrm>
            <a:off x="10886727" y="2554606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W @ Q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654AAB-4399-0B3E-1F7E-233E96A9E966}"/>
              </a:ext>
            </a:extLst>
          </p:cNvPr>
          <p:cNvSpPr txBox="1"/>
          <p:nvPr/>
        </p:nvSpPr>
        <p:spPr>
          <a:xfrm>
            <a:off x="9935490" y="253467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X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A38763E-B2DC-218A-5578-C8A807332DA0}"/>
              </a:ext>
            </a:extLst>
          </p:cNvPr>
          <p:cNvCxnSpPr>
            <a:cxnSpLocks/>
            <a:stCxn id="41" idx="2"/>
            <a:endCxn id="36" idx="0"/>
          </p:cNvCxnSpPr>
          <p:nvPr/>
        </p:nvCxnSpPr>
        <p:spPr>
          <a:xfrm>
            <a:off x="10096752" y="2904011"/>
            <a:ext cx="582563" cy="2996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CAD4A03-209D-8E3F-D89F-60DC0D58F596}"/>
              </a:ext>
            </a:extLst>
          </p:cNvPr>
          <p:cNvCxnSpPr>
            <a:cxnSpLocks/>
            <a:stCxn id="39" idx="2"/>
            <a:endCxn id="36" idx="0"/>
          </p:cNvCxnSpPr>
          <p:nvPr/>
        </p:nvCxnSpPr>
        <p:spPr>
          <a:xfrm flipH="1">
            <a:off x="10679315" y="2923938"/>
            <a:ext cx="643590" cy="2796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0084F211-2206-79C5-2C55-14A2FAAE1BA5}"/>
              </a:ext>
            </a:extLst>
          </p:cNvPr>
          <p:cNvSpPr/>
          <p:nvPr/>
        </p:nvSpPr>
        <p:spPr>
          <a:xfrm>
            <a:off x="8747047" y="3550998"/>
            <a:ext cx="1133209" cy="4814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7994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1D389-95ED-D97C-3E98-8CBC0C3B1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Aqua compiler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E7B31-9F98-F179-8A8B-ECD9B53D1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FAF4-C902-43D1-ABCE-3062EF9EE0F9}" type="datetime1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CB5DD-064E-710F-F15E-5DEBF5E9C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A6505-2D55-682F-2589-0A8DC625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27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838768-28F1-41D3-A7CA-8FACB357CD5E}"/>
              </a:ext>
            </a:extLst>
          </p:cNvPr>
          <p:cNvSpPr/>
          <p:nvPr/>
        </p:nvSpPr>
        <p:spPr bwMode="auto">
          <a:xfrm>
            <a:off x="8724883" y="4535681"/>
            <a:ext cx="3228820" cy="1865120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C6B85F-9A62-4C79-EED6-ED41EC89CA44}"/>
              </a:ext>
            </a:extLst>
          </p:cNvPr>
          <p:cNvSpPr/>
          <p:nvPr/>
        </p:nvSpPr>
        <p:spPr bwMode="auto">
          <a:xfrm>
            <a:off x="3635303" y="2358363"/>
            <a:ext cx="4947757" cy="2986721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C6E099-A0EA-5C90-6946-4DC77C677F4D}"/>
              </a:ext>
            </a:extLst>
          </p:cNvPr>
          <p:cNvSpPr/>
          <p:nvPr/>
        </p:nvSpPr>
        <p:spPr bwMode="auto">
          <a:xfrm>
            <a:off x="290317" y="1722048"/>
            <a:ext cx="3142491" cy="2404277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6522DF-3C3B-4EEA-8487-B686F2C54BA3}"/>
              </a:ext>
            </a:extLst>
          </p:cNvPr>
          <p:cNvSpPr txBox="1"/>
          <p:nvPr/>
        </p:nvSpPr>
        <p:spPr>
          <a:xfrm>
            <a:off x="361244" y="2309000"/>
            <a:ext cx="1481303" cy="144655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none" lIns="182880" tIns="146304" rIns="182880" bIns="14630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PyTorch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Module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66C2AD-699A-D735-61D2-5AF9393F1D0F}"/>
              </a:ext>
            </a:extLst>
          </p:cNvPr>
          <p:cNvSpPr txBox="1"/>
          <p:nvPr/>
        </p:nvSpPr>
        <p:spPr>
          <a:xfrm>
            <a:off x="2203410" y="2309000"/>
            <a:ext cx="1118383" cy="1039323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none" lIns="182880" tIns="146304" rIns="182880" bIns="14630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Aten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graph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D0EB17-2BEB-B9C4-2542-F1B1E466F5DC}"/>
              </a:ext>
            </a:extLst>
          </p:cNvPr>
          <p:cNvSpPr txBox="1"/>
          <p:nvPr/>
        </p:nvSpPr>
        <p:spPr>
          <a:xfrm>
            <a:off x="3706584" y="3004821"/>
            <a:ext cx="1933863" cy="2265236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none" lIns="182880" tIns="146304" rIns="182880" bIns="14630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Constraints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data flow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rotation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fusion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cost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0B3161-ED44-6200-1877-87B51D0B4EF7}"/>
              </a:ext>
            </a:extLst>
          </p:cNvPr>
          <p:cNvSpPr txBox="1"/>
          <p:nvPr/>
        </p:nvSpPr>
        <p:spPr>
          <a:xfrm>
            <a:off x="6001310" y="3004821"/>
            <a:ext cx="2563843" cy="2265236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none" lIns="182880" tIns="146304" rIns="182880" bIns="14630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Tensor schedule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rotation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quantization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unrotation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A67883-5DC4-3993-5592-FD8DA2E77515}"/>
              </a:ext>
            </a:extLst>
          </p:cNvPr>
          <p:cNvSpPr txBox="1"/>
          <p:nvPr/>
        </p:nvSpPr>
        <p:spPr>
          <a:xfrm>
            <a:off x="8776004" y="5270058"/>
            <a:ext cx="1389226" cy="1039323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none" lIns="182880" tIns="146304" rIns="182880" bIns="14630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Graph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rewriter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E91C57-FB34-A201-2757-74B809E9C5BF}"/>
              </a:ext>
            </a:extLst>
          </p:cNvPr>
          <p:cNvSpPr txBox="1"/>
          <p:nvPr/>
        </p:nvSpPr>
        <p:spPr>
          <a:xfrm>
            <a:off x="10511219" y="5270057"/>
            <a:ext cx="1436932" cy="1039323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none" lIns="182880" tIns="146304" rIns="182880" bIns="14630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Quant’d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module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D49F6A0-B939-DF63-C0E8-42C5DE763E28}"/>
              </a:ext>
            </a:extLst>
          </p:cNvPr>
          <p:cNvSpPr/>
          <p:nvPr/>
        </p:nvSpPr>
        <p:spPr bwMode="auto">
          <a:xfrm>
            <a:off x="1842547" y="2709334"/>
            <a:ext cx="360863" cy="257921"/>
          </a:xfrm>
          <a:prstGeom prst="rightArrow">
            <a:avLst/>
          </a:prstGeom>
          <a:noFill/>
          <a:ln>
            <a:solidFill>
              <a:schemeClr val="tx1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FC8A939-FE6F-B448-F480-6025F2C927F7}"/>
              </a:ext>
            </a:extLst>
          </p:cNvPr>
          <p:cNvSpPr/>
          <p:nvPr/>
        </p:nvSpPr>
        <p:spPr bwMode="auto">
          <a:xfrm>
            <a:off x="5640447" y="4008478"/>
            <a:ext cx="360863" cy="257921"/>
          </a:xfrm>
          <a:prstGeom prst="rightArrow">
            <a:avLst/>
          </a:prstGeom>
          <a:noFill/>
          <a:ln>
            <a:solidFill>
              <a:schemeClr val="tx1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3435573-F1D0-A802-77E4-7D865B8C1DFD}"/>
              </a:ext>
            </a:extLst>
          </p:cNvPr>
          <p:cNvSpPr/>
          <p:nvPr/>
        </p:nvSpPr>
        <p:spPr bwMode="auto">
          <a:xfrm>
            <a:off x="10178882" y="5659699"/>
            <a:ext cx="360863" cy="257921"/>
          </a:xfrm>
          <a:prstGeom prst="rightArrow">
            <a:avLst/>
          </a:prstGeom>
          <a:noFill/>
          <a:ln>
            <a:solidFill>
              <a:schemeClr val="tx1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Arrow: Bent-Up 18">
            <a:extLst>
              <a:ext uri="{FF2B5EF4-FFF2-40B4-BE49-F238E27FC236}">
                <a16:creationId xmlns:a16="http://schemas.microsoft.com/office/drawing/2014/main" id="{377CFDF0-CC42-5237-4166-7287423F4AEB}"/>
              </a:ext>
            </a:extLst>
          </p:cNvPr>
          <p:cNvSpPr>
            <a:spLocks noChangeAspect="1"/>
          </p:cNvSpPr>
          <p:nvPr/>
        </p:nvSpPr>
        <p:spPr bwMode="auto">
          <a:xfrm rot="5400000">
            <a:off x="2519489" y="3442469"/>
            <a:ext cx="1294627" cy="1106335"/>
          </a:xfrm>
          <a:prstGeom prst="bentUpArrow">
            <a:avLst>
              <a:gd name="adj1" fmla="val 11734"/>
              <a:gd name="adj2" fmla="val 10971"/>
              <a:gd name="adj3" fmla="val 18683"/>
            </a:avLst>
          </a:prstGeom>
          <a:noFill/>
          <a:ln>
            <a:solidFill>
              <a:schemeClr val="tx1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15AD62-9A7B-AF53-2F1E-55D5576A7DDD}"/>
              </a:ext>
            </a:extLst>
          </p:cNvPr>
          <p:cNvSpPr txBox="1"/>
          <p:nvPr/>
        </p:nvSpPr>
        <p:spPr>
          <a:xfrm>
            <a:off x="1267982" y="1710411"/>
            <a:ext cx="1563505" cy="627864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lIns="182880" tIns="146304" rIns="182880" bIns="14630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Frontend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50190D-A340-3729-6B95-FD8E242F38D6}"/>
              </a:ext>
            </a:extLst>
          </p:cNvPr>
          <p:cNvSpPr txBox="1"/>
          <p:nvPr/>
        </p:nvSpPr>
        <p:spPr>
          <a:xfrm>
            <a:off x="5231678" y="2351531"/>
            <a:ext cx="1195071" cy="62998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lIns="182880" tIns="146304" rIns="182880" bIns="14630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Solver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95403C-B0B4-9083-FA61-DCDF473A891A}"/>
              </a:ext>
            </a:extLst>
          </p:cNvPr>
          <p:cNvSpPr txBox="1"/>
          <p:nvPr/>
        </p:nvSpPr>
        <p:spPr>
          <a:xfrm>
            <a:off x="9600661" y="4591559"/>
            <a:ext cx="1527341" cy="62998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lIns="182880" tIns="146304" rIns="182880" bIns="14630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Backend</a:t>
            </a:r>
          </a:p>
        </p:txBody>
      </p:sp>
      <p:sp>
        <p:nvSpPr>
          <p:cNvPr id="23" name="Arrow: Bent-Up 22">
            <a:extLst>
              <a:ext uri="{FF2B5EF4-FFF2-40B4-BE49-F238E27FC236}">
                <a16:creationId xmlns:a16="http://schemas.microsoft.com/office/drawing/2014/main" id="{28D050AE-9DCE-DDF1-40EF-8283CE7DA769}"/>
              </a:ext>
            </a:extLst>
          </p:cNvPr>
          <p:cNvSpPr>
            <a:spLocks noChangeAspect="1"/>
          </p:cNvSpPr>
          <p:nvPr/>
        </p:nvSpPr>
        <p:spPr bwMode="auto">
          <a:xfrm rot="5400000">
            <a:off x="7673208" y="4823174"/>
            <a:ext cx="673146" cy="1566915"/>
          </a:xfrm>
          <a:prstGeom prst="bentUpArrow">
            <a:avLst>
              <a:gd name="adj1" fmla="val 21948"/>
              <a:gd name="adj2" fmla="val 20152"/>
              <a:gd name="adj3" fmla="val 22037"/>
            </a:avLst>
          </a:prstGeom>
          <a:noFill/>
          <a:ln>
            <a:solidFill>
              <a:schemeClr val="tx1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3E01C2-20BD-6805-202B-E3DBD61FF513}"/>
              </a:ext>
            </a:extLst>
          </p:cNvPr>
          <p:cNvSpPr txBox="1"/>
          <p:nvPr/>
        </p:nvSpPr>
        <p:spPr>
          <a:xfrm>
            <a:off x="8678616" y="2248937"/>
            <a:ext cx="3361393" cy="99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800" b="1" dirty="0"/>
              <a:t>satisfies: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en-GB" sz="1800" b="1" dirty="0"/>
              <a:t>peak memory below limit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Tx/>
              <a:buChar char="-"/>
            </a:pPr>
            <a:r>
              <a:rPr lang="en-GB" sz="1800" b="1" dirty="0"/>
              <a:t>latency is minimal</a:t>
            </a:r>
          </a:p>
        </p:txBody>
      </p:sp>
    </p:spTree>
    <p:extLst>
      <p:ext uri="{BB962C8B-B14F-4D97-AF65-F5344CB8AC3E}">
        <p14:creationId xmlns:p14="http://schemas.microsoft.com/office/powerpoint/2010/main" val="198308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8AE82-74CE-B3B1-BE93-52DE78393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opportunities for PL techniques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877E6-3BEA-CB32-299C-C51225031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FAF4-C902-43D1-ABCE-3062EF9EE0F9}" type="datetime1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7CAA9-1841-8993-CF83-9EA00311E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04E04-2610-0430-AFD5-82955027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28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9ECCC2-1883-FAA8-F167-422C5B60B705}"/>
              </a:ext>
            </a:extLst>
          </p:cNvPr>
          <p:cNvSpPr txBox="1"/>
          <p:nvPr/>
        </p:nvSpPr>
        <p:spPr>
          <a:xfrm>
            <a:off x="609789" y="2222262"/>
            <a:ext cx="4224858" cy="20436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/>
              <a:t>Traditional pr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ogram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analysis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Loops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D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ata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structures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Aliasing</a:t>
            </a:r>
            <a:endParaRPr lang="en-GB" sz="2000" dirty="0"/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C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oncurrency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30BEA-2B0B-6E99-9700-9996CD4ABD41}"/>
              </a:ext>
            </a:extLst>
          </p:cNvPr>
          <p:cNvSpPr txBox="1"/>
          <p:nvPr/>
        </p:nvSpPr>
        <p:spPr>
          <a:xfrm>
            <a:off x="6404043" y="2222262"/>
            <a:ext cx="5178168" cy="2045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AI program analysis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Tensor computation </a:t>
            </a:r>
            <a:r>
              <a:rPr lang="en-GB" sz="2000" dirty="0"/>
              <a:t>/ linear algebra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Data parallel hardware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Collectives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Global optimization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3DC6B9F-380A-EA64-3599-48BE71FA9400}"/>
              </a:ext>
            </a:extLst>
          </p:cNvPr>
          <p:cNvSpPr/>
          <p:nvPr/>
        </p:nvSpPr>
        <p:spPr>
          <a:xfrm>
            <a:off x="5052740" y="2921193"/>
            <a:ext cx="1133209" cy="600220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110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0CA00-F761-D385-F4BF-03476B2E6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42F516C-89AB-97BC-E3D4-FEC596152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656" y="1882068"/>
            <a:ext cx="11315701" cy="4169816"/>
          </a:xfrm>
        </p:spPr>
        <p:txBody>
          <a:bodyPr>
            <a:normAutofit fontScale="92500"/>
          </a:bodyPr>
          <a:lstStyle/>
          <a:p>
            <a:r>
              <a:rPr lang="en-GB" b="1" dirty="0">
                <a:hlinkClick r:id="rId3"/>
              </a:rPr>
              <a:t>Mosaic: Breaking the Optics versus Copper Trade-off with a Wide-and-Slow Architecture and </a:t>
            </a:r>
            <a:r>
              <a:rPr lang="en-GB" b="1" dirty="0" err="1">
                <a:hlinkClick r:id="rId3"/>
              </a:rPr>
              <a:t>MicroLEDS</a:t>
            </a:r>
            <a:r>
              <a:rPr lang="en-GB" b="1" dirty="0">
                <a:hlinkClick r:id="rId3"/>
              </a:rPr>
              <a:t> (SIGCOMM 2025 best paper)</a:t>
            </a:r>
            <a:endParaRPr lang="en-GB" b="1" dirty="0"/>
          </a:p>
          <a:p>
            <a:r>
              <a:rPr lang="en-US" b="1" dirty="0">
                <a:hlinkClick r:id="rId3"/>
              </a:rPr>
              <a:t>Storage Class Memory is Dead, All Hail Managed-Retention Memory:</a:t>
            </a:r>
            <a:br>
              <a:rPr lang="en-US" b="1" dirty="0">
                <a:hlinkClick r:id="rId3"/>
              </a:rPr>
            </a:br>
            <a:r>
              <a:rPr lang="en-US" b="1" dirty="0">
                <a:hlinkClick r:id="rId3"/>
              </a:rPr>
              <a:t>Rethinking Memory for the AI Era (</a:t>
            </a:r>
            <a:r>
              <a:rPr lang="en-US" b="1" dirty="0" err="1">
                <a:hlinkClick r:id="rId3"/>
              </a:rPr>
              <a:t>HotOS</a:t>
            </a:r>
            <a:r>
              <a:rPr lang="en-US" b="1" dirty="0">
                <a:hlinkClick r:id="rId3"/>
              </a:rPr>
              <a:t> ‘25)</a:t>
            </a:r>
          </a:p>
          <a:p>
            <a:r>
              <a:rPr lang="en-US" b="1" dirty="0">
                <a:hlinkClick r:id="rId4"/>
              </a:rPr>
              <a:t>Good things come in small packages:</a:t>
            </a:r>
            <a:br>
              <a:rPr lang="en-US" b="1" dirty="0">
                <a:hlinkClick r:id="rId4"/>
              </a:rPr>
            </a:br>
            <a:r>
              <a:rPr lang="en-US" b="1" dirty="0">
                <a:hlinkClick r:id="rId4"/>
              </a:rPr>
              <a:t>Should we build AI clusters with Lite-GPUs? (</a:t>
            </a:r>
            <a:r>
              <a:rPr lang="en-US" b="1" dirty="0" err="1">
                <a:hlinkClick r:id="rId4"/>
              </a:rPr>
              <a:t>HotOS</a:t>
            </a:r>
            <a:r>
              <a:rPr lang="en-US" b="1" dirty="0">
                <a:hlinkClick r:id="rId4"/>
              </a:rPr>
              <a:t> ‘ 25) </a:t>
            </a:r>
            <a:endParaRPr lang="en-US" b="1" dirty="0"/>
          </a:p>
          <a:p>
            <a:r>
              <a:rPr lang="en-GB" b="1" dirty="0">
                <a:hlinkClick r:id="rId5"/>
              </a:rPr>
              <a:t>Towards Memory Specialization: A Case for Long-Term and Short-Term RAM (DIMES ‘25)</a:t>
            </a:r>
            <a:endParaRPr lang="en-US" b="1" dirty="0">
              <a:hlinkClick r:id="rId3"/>
            </a:endParaRPr>
          </a:p>
          <a:p>
            <a:r>
              <a:rPr lang="en-GB" b="1" dirty="0">
                <a:hlinkClick r:id="rId6"/>
              </a:rPr>
              <a:t>Analog optical computer for AI inference and combinatorial optimization | Nature</a:t>
            </a:r>
            <a:endParaRPr lang="en-GB" b="1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63C68-F080-7CF0-BA57-5107383B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We’ve just started exploring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E76C0-A7E2-A8FA-80C1-CD7583B8B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8B64B-E186-4870-903A-A6197D964211}" type="datetime1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1B937-F3CE-0B3C-BBCE-4ACBB783F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F40CC-93D8-68E1-7E80-5617FF517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968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8AE86-7C23-50A9-FEB1-10395E36D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36CF79-7FFA-C7CD-D0F1-831D1F9A9939}"/>
              </a:ext>
            </a:extLst>
          </p:cNvPr>
          <p:cNvSpPr txBox="1">
            <a:spLocks/>
          </p:cNvSpPr>
          <p:nvPr/>
        </p:nvSpPr>
        <p:spPr>
          <a:xfrm>
            <a:off x="410772" y="6050577"/>
            <a:ext cx="11420273" cy="745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69FAD7-0447-23FF-9F35-9AF8A63AA244}"/>
              </a:ext>
            </a:extLst>
          </p:cNvPr>
          <p:cNvGrpSpPr/>
          <p:nvPr/>
        </p:nvGrpSpPr>
        <p:grpSpPr>
          <a:xfrm>
            <a:off x="4990949" y="1772547"/>
            <a:ext cx="2289156" cy="2583531"/>
            <a:chOff x="1026543" y="2142842"/>
            <a:chExt cx="2289156" cy="2583531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F1F4BB4-CC16-BEB3-F839-66241927FAD7}"/>
                </a:ext>
              </a:extLst>
            </p:cNvPr>
            <p:cNvSpPr/>
            <p:nvPr/>
          </p:nvSpPr>
          <p:spPr>
            <a:xfrm>
              <a:off x="1215383" y="2559657"/>
              <a:ext cx="1977877" cy="1977877"/>
            </a:xfrm>
            <a:custGeom>
              <a:avLst/>
              <a:gdLst>
                <a:gd name="connsiteX0" fmla="*/ 1318584 w 2637169"/>
                <a:gd name="connsiteY0" fmla="*/ 0 h 2637169"/>
                <a:gd name="connsiteX1" fmla="*/ 2637169 w 2637169"/>
                <a:gd name="connsiteY1" fmla="*/ 1318585 h 2637169"/>
                <a:gd name="connsiteX2" fmla="*/ 1318585 w 2637169"/>
                <a:gd name="connsiteY2" fmla="*/ 1318585 h 2637169"/>
                <a:gd name="connsiteX3" fmla="*/ 1318584 w 2637169"/>
                <a:gd name="connsiteY3" fmla="*/ 0 h 26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7169" h="2637169">
                  <a:moveTo>
                    <a:pt x="1318584" y="0"/>
                  </a:moveTo>
                  <a:cubicBezTo>
                    <a:pt x="2046818" y="0"/>
                    <a:pt x="2637169" y="590351"/>
                    <a:pt x="2637169" y="1318585"/>
                  </a:cubicBezTo>
                  <a:lnTo>
                    <a:pt x="1318585" y="1318585"/>
                  </a:lnTo>
                  <a:cubicBezTo>
                    <a:pt x="1318585" y="879057"/>
                    <a:pt x="1318584" y="439528"/>
                    <a:pt x="1318584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757" tIns="569444" rIns="286892" bIns="1391363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400" kern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E1F6684-8DC9-6EBE-E5D1-1AB846A9813F}"/>
                </a:ext>
              </a:extLst>
            </p:cNvPr>
            <p:cNvSpPr/>
            <p:nvPr/>
          </p:nvSpPr>
          <p:spPr>
            <a:xfrm>
              <a:off x="1215383" y="2626057"/>
              <a:ext cx="1977877" cy="1977877"/>
            </a:xfrm>
            <a:custGeom>
              <a:avLst/>
              <a:gdLst>
                <a:gd name="connsiteX0" fmla="*/ 2637169 w 2637169"/>
                <a:gd name="connsiteY0" fmla="*/ 1318585 h 2637169"/>
                <a:gd name="connsiteX1" fmla="*/ 1318584 w 2637169"/>
                <a:gd name="connsiteY1" fmla="*/ 2637170 h 2637169"/>
                <a:gd name="connsiteX2" fmla="*/ 1318585 w 2637169"/>
                <a:gd name="connsiteY2" fmla="*/ 1318585 h 2637169"/>
                <a:gd name="connsiteX3" fmla="*/ 2637169 w 2637169"/>
                <a:gd name="connsiteY3" fmla="*/ 1318585 h 26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7169" h="2637169">
                  <a:moveTo>
                    <a:pt x="2637169" y="1318585"/>
                  </a:moveTo>
                  <a:cubicBezTo>
                    <a:pt x="2637169" y="2046819"/>
                    <a:pt x="2046818" y="2637170"/>
                    <a:pt x="1318584" y="2637170"/>
                  </a:cubicBezTo>
                  <a:cubicBezTo>
                    <a:pt x="1318584" y="2197642"/>
                    <a:pt x="1318585" y="1758113"/>
                    <a:pt x="1318585" y="1318585"/>
                  </a:cubicBezTo>
                  <a:lnTo>
                    <a:pt x="2637169" y="1318585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757" tIns="1391363" rIns="286892" bIns="569444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400" kern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42339E4-8A76-D9CF-6AFB-52F93561AE0C}"/>
                </a:ext>
              </a:extLst>
            </p:cNvPr>
            <p:cNvSpPr/>
            <p:nvPr/>
          </p:nvSpPr>
          <p:spPr>
            <a:xfrm>
              <a:off x="1148983" y="2626057"/>
              <a:ext cx="1977877" cy="1977877"/>
            </a:xfrm>
            <a:custGeom>
              <a:avLst/>
              <a:gdLst>
                <a:gd name="connsiteX0" fmla="*/ 1318585 w 2637169"/>
                <a:gd name="connsiteY0" fmla="*/ 2637169 h 2637169"/>
                <a:gd name="connsiteX1" fmla="*/ 0 w 2637169"/>
                <a:gd name="connsiteY1" fmla="*/ 1318584 h 2637169"/>
                <a:gd name="connsiteX2" fmla="*/ 1318585 w 2637169"/>
                <a:gd name="connsiteY2" fmla="*/ 1318585 h 2637169"/>
                <a:gd name="connsiteX3" fmla="*/ 1318585 w 2637169"/>
                <a:gd name="connsiteY3" fmla="*/ 2637169 h 26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7169" h="2637169">
                  <a:moveTo>
                    <a:pt x="1318585" y="2637169"/>
                  </a:moveTo>
                  <a:cubicBezTo>
                    <a:pt x="590351" y="2637169"/>
                    <a:pt x="0" y="2046818"/>
                    <a:pt x="0" y="1318584"/>
                  </a:cubicBezTo>
                  <a:lnTo>
                    <a:pt x="1318585" y="1318585"/>
                  </a:lnTo>
                  <a:lnTo>
                    <a:pt x="1318585" y="2637169"/>
                  </a:lnTo>
                  <a:close/>
                </a:path>
              </a:pathLst>
            </a:custGeom>
            <a:solidFill>
              <a:srgbClr val="FFFFCC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6891" tIns="1391363" rIns="1422758" bIns="569444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400" kern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1EFFF45-F8FC-83F6-13BA-47996BE9C597}"/>
                </a:ext>
              </a:extLst>
            </p:cNvPr>
            <p:cNvSpPr/>
            <p:nvPr/>
          </p:nvSpPr>
          <p:spPr>
            <a:xfrm>
              <a:off x="1148983" y="2559657"/>
              <a:ext cx="1977877" cy="1977877"/>
            </a:xfrm>
            <a:custGeom>
              <a:avLst/>
              <a:gdLst>
                <a:gd name="connsiteX0" fmla="*/ 0 w 2637169"/>
                <a:gd name="connsiteY0" fmla="*/ 1318585 h 2637169"/>
                <a:gd name="connsiteX1" fmla="*/ 1318585 w 2637169"/>
                <a:gd name="connsiteY1" fmla="*/ 0 h 2637169"/>
                <a:gd name="connsiteX2" fmla="*/ 1318585 w 2637169"/>
                <a:gd name="connsiteY2" fmla="*/ 1318585 h 2637169"/>
                <a:gd name="connsiteX3" fmla="*/ 0 w 2637169"/>
                <a:gd name="connsiteY3" fmla="*/ 1318585 h 26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7169" h="2637169">
                  <a:moveTo>
                    <a:pt x="0" y="1318585"/>
                  </a:moveTo>
                  <a:cubicBezTo>
                    <a:pt x="0" y="590351"/>
                    <a:pt x="590351" y="0"/>
                    <a:pt x="1318585" y="0"/>
                  </a:cubicBezTo>
                  <a:lnTo>
                    <a:pt x="1318585" y="1318585"/>
                  </a:lnTo>
                  <a:lnTo>
                    <a:pt x="0" y="131858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4351" tIns="566904" rIns="1420218" bIns="1388823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200" kern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Arrow: Circular 10">
              <a:extLst>
                <a:ext uri="{FF2B5EF4-FFF2-40B4-BE49-F238E27FC236}">
                  <a16:creationId xmlns:a16="http://schemas.microsoft.com/office/drawing/2014/main" id="{D9A12821-893A-5A17-1C3A-D11CC400FCE7}"/>
                </a:ext>
              </a:extLst>
            </p:cNvPr>
            <p:cNvSpPr/>
            <p:nvPr/>
          </p:nvSpPr>
          <p:spPr>
            <a:xfrm>
              <a:off x="1092943" y="2437216"/>
              <a:ext cx="2222756" cy="2222756"/>
            </a:xfrm>
            <a:prstGeom prst="circularArrow">
              <a:avLst>
                <a:gd name="adj1" fmla="val 5085"/>
                <a:gd name="adj2" fmla="val 327528"/>
                <a:gd name="adj3" fmla="val 21272472"/>
                <a:gd name="adj4" fmla="val 16200000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1400"/>
            </a:p>
          </p:txBody>
        </p:sp>
        <p:sp>
          <p:nvSpPr>
            <p:cNvPr id="12" name="Arrow: Circular 11">
              <a:extLst>
                <a:ext uri="{FF2B5EF4-FFF2-40B4-BE49-F238E27FC236}">
                  <a16:creationId xmlns:a16="http://schemas.microsoft.com/office/drawing/2014/main" id="{908B505F-528C-E2E2-EC97-EA154998F8A0}"/>
                </a:ext>
              </a:extLst>
            </p:cNvPr>
            <p:cNvSpPr/>
            <p:nvPr/>
          </p:nvSpPr>
          <p:spPr>
            <a:xfrm>
              <a:off x="1092943" y="2503617"/>
              <a:ext cx="2222756" cy="2222756"/>
            </a:xfrm>
            <a:prstGeom prst="circularArrow">
              <a:avLst>
                <a:gd name="adj1" fmla="val 5085"/>
                <a:gd name="adj2" fmla="val 327528"/>
                <a:gd name="adj3" fmla="val 5072472"/>
                <a:gd name="adj4" fmla="val 0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1400"/>
            </a:p>
          </p:txBody>
        </p:sp>
        <p:sp>
          <p:nvSpPr>
            <p:cNvPr id="13" name="Arrow: Circular 12">
              <a:extLst>
                <a:ext uri="{FF2B5EF4-FFF2-40B4-BE49-F238E27FC236}">
                  <a16:creationId xmlns:a16="http://schemas.microsoft.com/office/drawing/2014/main" id="{D48BF121-A88E-F736-64EA-A18E72C812A2}"/>
                </a:ext>
              </a:extLst>
            </p:cNvPr>
            <p:cNvSpPr/>
            <p:nvPr/>
          </p:nvSpPr>
          <p:spPr>
            <a:xfrm>
              <a:off x="1026543" y="2503617"/>
              <a:ext cx="2222756" cy="2222756"/>
            </a:xfrm>
            <a:prstGeom prst="circularArrow">
              <a:avLst>
                <a:gd name="adj1" fmla="val 5085"/>
                <a:gd name="adj2" fmla="val 327528"/>
                <a:gd name="adj3" fmla="val 10472472"/>
                <a:gd name="adj4" fmla="val 5400000"/>
                <a:gd name="adj5" fmla="val 5932"/>
              </a:avLst>
            </a:prstGeom>
            <a:solidFill>
              <a:srgbClr val="FFFF99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1400"/>
            </a:p>
          </p:txBody>
        </p:sp>
        <p:sp>
          <p:nvSpPr>
            <p:cNvPr id="14" name="Arrow: Circular 13">
              <a:extLst>
                <a:ext uri="{FF2B5EF4-FFF2-40B4-BE49-F238E27FC236}">
                  <a16:creationId xmlns:a16="http://schemas.microsoft.com/office/drawing/2014/main" id="{F41822E5-4A3B-DC45-BD18-2A7A31B70C49}"/>
                </a:ext>
              </a:extLst>
            </p:cNvPr>
            <p:cNvSpPr/>
            <p:nvPr/>
          </p:nvSpPr>
          <p:spPr>
            <a:xfrm>
              <a:off x="1026543" y="2437216"/>
              <a:ext cx="2222756" cy="2222756"/>
            </a:xfrm>
            <a:prstGeom prst="circularArrow">
              <a:avLst>
                <a:gd name="adj1" fmla="val 5085"/>
                <a:gd name="adj2" fmla="val 327528"/>
                <a:gd name="adj3" fmla="val 15872472"/>
                <a:gd name="adj4" fmla="val 10800000"/>
                <a:gd name="adj5" fmla="val 5932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1400"/>
            </a:p>
          </p:txBody>
        </p:sp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2921FA38-7637-AFA0-C018-4630412BCC90}"/>
                </a:ext>
              </a:extLst>
            </p:cNvPr>
            <p:cNvSpPr/>
            <p:nvPr/>
          </p:nvSpPr>
          <p:spPr>
            <a:xfrm>
              <a:off x="1122208" y="2142842"/>
              <a:ext cx="2106647" cy="368588"/>
            </a:xfrm>
            <a:prstGeom prst="roundRect">
              <a:avLst>
                <a:gd name="adj" fmla="val 12349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Systems innovation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F40A86A-5A0F-005D-3A61-2622493C5B55}"/>
                </a:ext>
              </a:extLst>
            </p:cNvPr>
            <p:cNvSpPr txBox="1"/>
            <p:nvPr/>
          </p:nvSpPr>
          <p:spPr>
            <a:xfrm>
              <a:off x="2161701" y="3758974"/>
              <a:ext cx="997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Memory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D111E55-B7DB-1CBD-46CF-0D232E6A89BF}"/>
                </a:ext>
              </a:extLst>
            </p:cNvPr>
            <p:cNvSpPr txBox="1"/>
            <p:nvPr/>
          </p:nvSpPr>
          <p:spPr>
            <a:xfrm>
              <a:off x="1220481" y="3744983"/>
              <a:ext cx="9412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Storage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3A6E74-0AFE-466E-76F7-2DF60E789C54}"/>
                </a:ext>
              </a:extLst>
            </p:cNvPr>
            <p:cNvSpPr txBox="1"/>
            <p:nvPr/>
          </p:nvSpPr>
          <p:spPr>
            <a:xfrm>
              <a:off x="1215382" y="2968644"/>
              <a:ext cx="1025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Network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45C1ACE-929F-7BAF-06DB-1E38C4F28AC5}"/>
                </a:ext>
              </a:extLst>
            </p:cNvPr>
            <p:cNvSpPr txBox="1"/>
            <p:nvPr/>
          </p:nvSpPr>
          <p:spPr>
            <a:xfrm>
              <a:off x="2111198" y="2967899"/>
              <a:ext cx="11381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Compute	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ADB2FC8-7B55-F802-6E63-FBD01EFA3FC6}"/>
              </a:ext>
            </a:extLst>
          </p:cNvPr>
          <p:cNvGrpSpPr>
            <a:grpSpLocks noChangeAspect="1"/>
          </p:cNvGrpSpPr>
          <p:nvPr/>
        </p:nvGrpSpPr>
        <p:grpSpPr>
          <a:xfrm>
            <a:off x="7952824" y="865673"/>
            <a:ext cx="4011299" cy="3934269"/>
            <a:chOff x="6250576" y="712661"/>
            <a:chExt cx="5014124" cy="4917836"/>
          </a:xfrm>
        </p:grpSpPr>
        <p:pic>
          <p:nvPicPr>
            <p:cNvPr id="39" name="Picture 38" descr="A group of circles with different colors&#10;&#10;AI-generated content may be incorrect.">
              <a:extLst>
                <a:ext uri="{FF2B5EF4-FFF2-40B4-BE49-F238E27FC236}">
                  <a16:creationId xmlns:a16="http://schemas.microsoft.com/office/drawing/2014/main" id="{1F1AFD36-6E48-D712-87AF-95111436E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0576" y="712661"/>
              <a:ext cx="5014124" cy="4917836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123D4AF-99E7-F859-B2F4-252BDE82A477}"/>
                </a:ext>
              </a:extLst>
            </p:cNvPr>
            <p:cNvGrpSpPr/>
            <p:nvPr/>
          </p:nvGrpSpPr>
          <p:grpSpPr>
            <a:xfrm>
              <a:off x="6746797" y="2056919"/>
              <a:ext cx="3847019" cy="2471044"/>
              <a:chOff x="6746797" y="2056919"/>
              <a:chExt cx="3847019" cy="2471044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7C20473-D82D-BF42-0F5C-11C30A0CA2C4}"/>
                  </a:ext>
                </a:extLst>
              </p:cNvPr>
              <p:cNvSpPr txBox="1"/>
              <p:nvPr/>
            </p:nvSpPr>
            <p:spPr>
              <a:xfrm>
                <a:off x="6746797" y="2056919"/>
                <a:ext cx="1707600" cy="500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ML models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DCBA6B9-9FD6-44AD-EE0F-264FCB2FD4AA}"/>
                  </a:ext>
                </a:extLst>
              </p:cNvPr>
              <p:cNvSpPr txBox="1"/>
              <p:nvPr/>
            </p:nvSpPr>
            <p:spPr>
              <a:xfrm>
                <a:off x="9286967" y="2134732"/>
                <a:ext cx="1306849" cy="500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Systems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ED2CE9D-22E9-228C-15A3-AB4F8406E039}"/>
                  </a:ext>
                </a:extLst>
              </p:cNvPr>
              <p:cNvSpPr txBox="1"/>
              <p:nvPr/>
            </p:nvSpPr>
            <p:spPr>
              <a:xfrm>
                <a:off x="8057153" y="4027825"/>
                <a:ext cx="1522453" cy="500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Hardware</a:t>
                </a:r>
              </a:p>
            </p:txBody>
          </p:sp>
        </p:grpSp>
      </p:grpSp>
      <p:sp>
        <p:nvSpPr>
          <p:cNvPr id="22" name="Title 21">
            <a:extLst>
              <a:ext uri="{FF2B5EF4-FFF2-40B4-BE49-F238E27FC236}">
                <a16:creationId xmlns:a16="http://schemas.microsoft.com/office/drawing/2014/main" id="{A3953569-13E7-591C-EDAD-2C92142E2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MSR Future AI Infrastructure (FAI)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8803373-3C79-8A6C-66CA-46316C242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48200"/>
            <a:ext cx="10515600" cy="9287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dirty="0"/>
              <a:t>MSR FAI spans MSR labs and disciplines</a:t>
            </a:r>
          </a:p>
          <a:p>
            <a:pPr marL="0" indent="0" algn="ctr">
              <a:buNone/>
            </a:pPr>
            <a:r>
              <a:rPr lang="en-GB" dirty="0"/>
              <a:t>Partnering with Microsoft product groups and external partners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86E6C0-1F33-6DC3-9640-90E843794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A2E86-8E61-45C9-9318-4CB3506C9157}" type="datetime1">
              <a:rPr lang="en-GB" smtClean="0"/>
              <a:t>18/11/2025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5A0CCF-6D37-3D21-3EB6-D222CC7FD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5A4ECB-483E-29EE-6B16-534C24A9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3</a:t>
            </a:fld>
            <a:endParaRPr lang="en-GB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2528448-0941-A540-F10F-CC44731CAF5F}"/>
              </a:ext>
            </a:extLst>
          </p:cNvPr>
          <p:cNvGrpSpPr/>
          <p:nvPr/>
        </p:nvGrpSpPr>
        <p:grpSpPr>
          <a:xfrm>
            <a:off x="764585" y="1627037"/>
            <a:ext cx="3399940" cy="2911465"/>
            <a:chOff x="294304" y="2280524"/>
            <a:chExt cx="3399940" cy="291146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6516360-1BEC-CDC9-9EC5-6887CC7ADF3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4304" y="2280524"/>
              <a:ext cx="3399940" cy="2911465"/>
              <a:chOff x="862954" y="2980720"/>
              <a:chExt cx="3473761" cy="2974679"/>
            </a:xfrm>
          </p:grpSpPr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6D60A33A-789C-D3C4-A673-D6FC437154F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526988" y="3145671"/>
                <a:ext cx="2974678" cy="2644777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b="1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8ED39B3-833B-69B6-09A4-C69DE8B84C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65068" y="2980720"/>
                <a:ext cx="0" cy="1808510"/>
              </a:xfrm>
              <a:prstGeom prst="line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474086EE-0F94-4A7D-B5C5-74328E7C42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5068" y="4789230"/>
                <a:ext cx="2040441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98BF31C-EEF3-B370-5989-CD18C4A5EAB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 rot="16200000">
                <a:off x="426642" y="3696299"/>
                <a:ext cx="1249975" cy="377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b="1"/>
                  <a:t>Efficiency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85D7691-03CA-0085-6E0B-B7B4205DB07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928902" y="4881033"/>
                <a:ext cx="712774" cy="377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b="1"/>
                  <a:t>Time</a:t>
                </a: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2303714-2CD2-F392-9BBD-92AFA1D4AB1A}"/>
                </a:ext>
              </a:extLst>
            </p:cNvPr>
            <p:cNvSpPr txBox="1"/>
            <p:nvPr/>
          </p:nvSpPr>
          <p:spPr>
            <a:xfrm>
              <a:off x="1763245" y="2607079"/>
              <a:ext cx="127342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/>
                <a:t>Network</a:t>
              </a:r>
              <a:br>
                <a:rPr lang="en-GB" sz="2000" b="1"/>
              </a:br>
              <a:r>
                <a:rPr lang="en-GB" sz="2000" b="1"/>
                <a:t>Compute</a:t>
              </a:r>
              <a:br>
                <a:rPr lang="en-GB" sz="2000" b="1"/>
              </a:br>
              <a:r>
                <a:rPr lang="en-GB" sz="2000" b="1"/>
                <a:t>Memory</a:t>
              </a:r>
              <a:br>
                <a:rPr lang="en-GB" sz="2000" b="1"/>
              </a:br>
              <a:r>
                <a:rPr lang="en-GB" sz="2000" b="1"/>
                <a:t>Storage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C20F5F5-257A-A432-2905-209E8FB6A058}"/>
              </a:ext>
            </a:extLst>
          </p:cNvPr>
          <p:cNvSpPr txBox="1"/>
          <p:nvPr/>
        </p:nvSpPr>
        <p:spPr>
          <a:xfrm>
            <a:off x="4484329" y="4448177"/>
            <a:ext cx="3705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C00000"/>
                </a:solidFill>
              </a:rPr>
              <a:t>We need research across the stack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7560965-B7B9-E1CF-C365-0E4B51BB6BEA}"/>
              </a:ext>
            </a:extLst>
          </p:cNvPr>
          <p:cNvSpPr txBox="1"/>
          <p:nvPr/>
        </p:nvSpPr>
        <p:spPr>
          <a:xfrm>
            <a:off x="8774973" y="4430610"/>
            <a:ext cx="250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C00000"/>
                </a:solidFill>
              </a:rPr>
              <a:t>And across disciplines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6110CE-345A-2F8A-5C63-90CAB7F9F215}"/>
              </a:ext>
            </a:extLst>
          </p:cNvPr>
          <p:cNvSpPr txBox="1"/>
          <p:nvPr/>
        </p:nvSpPr>
        <p:spPr>
          <a:xfrm>
            <a:off x="552784" y="4430610"/>
            <a:ext cx="4526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>
                <a:solidFill>
                  <a:srgbClr val="C00000"/>
                </a:solidFill>
              </a:rPr>
              <a:t>We are hitting hardware scaling limits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1D2A817-06E9-55AF-C5A4-8AFFD02D45E4}"/>
              </a:ext>
            </a:extLst>
          </p:cNvPr>
          <p:cNvSpPr/>
          <p:nvPr/>
        </p:nvSpPr>
        <p:spPr>
          <a:xfrm>
            <a:off x="5072783" y="2965460"/>
            <a:ext cx="2106647" cy="508429"/>
          </a:xfrm>
          <a:prstGeom prst="roundRect">
            <a:avLst>
              <a:gd name="adj" fmla="val 1234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Hardware/software codesign</a:t>
            </a:r>
          </a:p>
        </p:txBody>
      </p:sp>
    </p:spTree>
    <p:extLst>
      <p:ext uri="{BB962C8B-B14F-4D97-AF65-F5344CB8AC3E}">
        <p14:creationId xmlns:p14="http://schemas.microsoft.com/office/powerpoint/2010/main" val="230127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75" grpId="0"/>
      <p:bldP spid="79" grpId="0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4CF1F-8967-F293-B67B-8C4341E7E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B81EBCA-8914-EB01-F268-740DE5053DFB}"/>
              </a:ext>
            </a:extLst>
          </p:cNvPr>
          <p:cNvSpPr txBox="1">
            <a:spLocks/>
          </p:cNvSpPr>
          <p:nvPr/>
        </p:nvSpPr>
        <p:spPr>
          <a:xfrm>
            <a:off x="410772" y="6050577"/>
            <a:ext cx="11420273" cy="745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CADE39-A81B-8374-7D98-D2B352950B73}"/>
              </a:ext>
            </a:extLst>
          </p:cNvPr>
          <p:cNvGrpSpPr/>
          <p:nvPr/>
        </p:nvGrpSpPr>
        <p:grpSpPr>
          <a:xfrm>
            <a:off x="4648050" y="2066461"/>
            <a:ext cx="2289156" cy="2583531"/>
            <a:chOff x="1026543" y="2142842"/>
            <a:chExt cx="2289156" cy="2583531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E086436-08A9-326D-57AD-8F08864CC054}"/>
                </a:ext>
              </a:extLst>
            </p:cNvPr>
            <p:cNvSpPr/>
            <p:nvPr/>
          </p:nvSpPr>
          <p:spPr>
            <a:xfrm>
              <a:off x="1215383" y="2559657"/>
              <a:ext cx="1977877" cy="1977877"/>
            </a:xfrm>
            <a:custGeom>
              <a:avLst/>
              <a:gdLst>
                <a:gd name="connsiteX0" fmla="*/ 1318584 w 2637169"/>
                <a:gd name="connsiteY0" fmla="*/ 0 h 2637169"/>
                <a:gd name="connsiteX1" fmla="*/ 2637169 w 2637169"/>
                <a:gd name="connsiteY1" fmla="*/ 1318585 h 2637169"/>
                <a:gd name="connsiteX2" fmla="*/ 1318585 w 2637169"/>
                <a:gd name="connsiteY2" fmla="*/ 1318585 h 2637169"/>
                <a:gd name="connsiteX3" fmla="*/ 1318584 w 2637169"/>
                <a:gd name="connsiteY3" fmla="*/ 0 h 26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7169" h="2637169">
                  <a:moveTo>
                    <a:pt x="1318584" y="0"/>
                  </a:moveTo>
                  <a:cubicBezTo>
                    <a:pt x="2046818" y="0"/>
                    <a:pt x="2637169" y="590351"/>
                    <a:pt x="2637169" y="1318585"/>
                  </a:cubicBezTo>
                  <a:lnTo>
                    <a:pt x="1318585" y="1318585"/>
                  </a:lnTo>
                  <a:cubicBezTo>
                    <a:pt x="1318585" y="879057"/>
                    <a:pt x="1318584" y="439528"/>
                    <a:pt x="1318584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757" tIns="569444" rIns="286892" bIns="1391363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400" kern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16692A4-2766-39C4-C8EC-1452334E9457}"/>
                </a:ext>
              </a:extLst>
            </p:cNvPr>
            <p:cNvSpPr/>
            <p:nvPr/>
          </p:nvSpPr>
          <p:spPr>
            <a:xfrm>
              <a:off x="1215383" y="2626057"/>
              <a:ext cx="1977877" cy="1977877"/>
            </a:xfrm>
            <a:custGeom>
              <a:avLst/>
              <a:gdLst>
                <a:gd name="connsiteX0" fmla="*/ 2637169 w 2637169"/>
                <a:gd name="connsiteY0" fmla="*/ 1318585 h 2637169"/>
                <a:gd name="connsiteX1" fmla="*/ 1318584 w 2637169"/>
                <a:gd name="connsiteY1" fmla="*/ 2637170 h 2637169"/>
                <a:gd name="connsiteX2" fmla="*/ 1318585 w 2637169"/>
                <a:gd name="connsiteY2" fmla="*/ 1318585 h 2637169"/>
                <a:gd name="connsiteX3" fmla="*/ 2637169 w 2637169"/>
                <a:gd name="connsiteY3" fmla="*/ 1318585 h 26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7169" h="2637169">
                  <a:moveTo>
                    <a:pt x="2637169" y="1318585"/>
                  </a:moveTo>
                  <a:cubicBezTo>
                    <a:pt x="2637169" y="2046819"/>
                    <a:pt x="2046818" y="2637170"/>
                    <a:pt x="1318584" y="2637170"/>
                  </a:cubicBezTo>
                  <a:cubicBezTo>
                    <a:pt x="1318584" y="2197642"/>
                    <a:pt x="1318585" y="1758113"/>
                    <a:pt x="1318585" y="1318585"/>
                  </a:cubicBezTo>
                  <a:lnTo>
                    <a:pt x="2637169" y="1318585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757" tIns="1391363" rIns="286892" bIns="569444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400" kern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1A7CAB8-117A-2A0A-18C9-470E673E1563}"/>
                </a:ext>
              </a:extLst>
            </p:cNvPr>
            <p:cNvSpPr/>
            <p:nvPr/>
          </p:nvSpPr>
          <p:spPr>
            <a:xfrm>
              <a:off x="1148983" y="2626057"/>
              <a:ext cx="1977877" cy="1977877"/>
            </a:xfrm>
            <a:custGeom>
              <a:avLst/>
              <a:gdLst>
                <a:gd name="connsiteX0" fmla="*/ 1318585 w 2637169"/>
                <a:gd name="connsiteY0" fmla="*/ 2637169 h 2637169"/>
                <a:gd name="connsiteX1" fmla="*/ 0 w 2637169"/>
                <a:gd name="connsiteY1" fmla="*/ 1318584 h 2637169"/>
                <a:gd name="connsiteX2" fmla="*/ 1318585 w 2637169"/>
                <a:gd name="connsiteY2" fmla="*/ 1318585 h 2637169"/>
                <a:gd name="connsiteX3" fmla="*/ 1318585 w 2637169"/>
                <a:gd name="connsiteY3" fmla="*/ 2637169 h 26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7169" h="2637169">
                  <a:moveTo>
                    <a:pt x="1318585" y="2637169"/>
                  </a:moveTo>
                  <a:cubicBezTo>
                    <a:pt x="590351" y="2637169"/>
                    <a:pt x="0" y="2046818"/>
                    <a:pt x="0" y="1318584"/>
                  </a:cubicBezTo>
                  <a:lnTo>
                    <a:pt x="1318585" y="1318585"/>
                  </a:lnTo>
                  <a:lnTo>
                    <a:pt x="1318585" y="2637169"/>
                  </a:lnTo>
                  <a:close/>
                </a:path>
              </a:pathLst>
            </a:custGeom>
            <a:solidFill>
              <a:srgbClr val="FFFFCC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6891" tIns="1391363" rIns="1422758" bIns="569444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400" kern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22EB2E8-0985-A5E0-4302-957396E5EC6B}"/>
                </a:ext>
              </a:extLst>
            </p:cNvPr>
            <p:cNvSpPr/>
            <p:nvPr/>
          </p:nvSpPr>
          <p:spPr>
            <a:xfrm>
              <a:off x="1148983" y="2559657"/>
              <a:ext cx="1977877" cy="1977877"/>
            </a:xfrm>
            <a:custGeom>
              <a:avLst/>
              <a:gdLst>
                <a:gd name="connsiteX0" fmla="*/ 0 w 2637169"/>
                <a:gd name="connsiteY0" fmla="*/ 1318585 h 2637169"/>
                <a:gd name="connsiteX1" fmla="*/ 1318585 w 2637169"/>
                <a:gd name="connsiteY1" fmla="*/ 0 h 2637169"/>
                <a:gd name="connsiteX2" fmla="*/ 1318585 w 2637169"/>
                <a:gd name="connsiteY2" fmla="*/ 1318585 h 2637169"/>
                <a:gd name="connsiteX3" fmla="*/ 0 w 2637169"/>
                <a:gd name="connsiteY3" fmla="*/ 1318585 h 26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7169" h="2637169">
                  <a:moveTo>
                    <a:pt x="0" y="1318585"/>
                  </a:moveTo>
                  <a:cubicBezTo>
                    <a:pt x="0" y="590351"/>
                    <a:pt x="590351" y="0"/>
                    <a:pt x="1318585" y="0"/>
                  </a:cubicBezTo>
                  <a:lnTo>
                    <a:pt x="1318585" y="1318585"/>
                  </a:lnTo>
                  <a:lnTo>
                    <a:pt x="0" y="131858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4351" tIns="566904" rIns="1420218" bIns="1388823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200" kern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Arrow: Circular 10">
              <a:extLst>
                <a:ext uri="{FF2B5EF4-FFF2-40B4-BE49-F238E27FC236}">
                  <a16:creationId xmlns:a16="http://schemas.microsoft.com/office/drawing/2014/main" id="{640D56F7-BB2A-EEAE-980E-11266C6F5E3F}"/>
                </a:ext>
              </a:extLst>
            </p:cNvPr>
            <p:cNvSpPr/>
            <p:nvPr/>
          </p:nvSpPr>
          <p:spPr>
            <a:xfrm>
              <a:off x="1092943" y="2437216"/>
              <a:ext cx="2222756" cy="2222756"/>
            </a:xfrm>
            <a:prstGeom prst="circularArrow">
              <a:avLst>
                <a:gd name="adj1" fmla="val 5085"/>
                <a:gd name="adj2" fmla="val 327528"/>
                <a:gd name="adj3" fmla="val 21272472"/>
                <a:gd name="adj4" fmla="val 16200000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1400"/>
            </a:p>
          </p:txBody>
        </p:sp>
        <p:sp>
          <p:nvSpPr>
            <p:cNvPr id="12" name="Arrow: Circular 11">
              <a:extLst>
                <a:ext uri="{FF2B5EF4-FFF2-40B4-BE49-F238E27FC236}">
                  <a16:creationId xmlns:a16="http://schemas.microsoft.com/office/drawing/2014/main" id="{76D7D93B-25E7-F098-C7B0-F4F1BE8ED630}"/>
                </a:ext>
              </a:extLst>
            </p:cNvPr>
            <p:cNvSpPr/>
            <p:nvPr/>
          </p:nvSpPr>
          <p:spPr>
            <a:xfrm>
              <a:off x="1092943" y="2503617"/>
              <a:ext cx="2222756" cy="2222756"/>
            </a:xfrm>
            <a:prstGeom prst="circularArrow">
              <a:avLst>
                <a:gd name="adj1" fmla="val 5085"/>
                <a:gd name="adj2" fmla="val 327528"/>
                <a:gd name="adj3" fmla="val 5072472"/>
                <a:gd name="adj4" fmla="val 0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1400"/>
            </a:p>
          </p:txBody>
        </p:sp>
        <p:sp>
          <p:nvSpPr>
            <p:cNvPr id="13" name="Arrow: Circular 12">
              <a:extLst>
                <a:ext uri="{FF2B5EF4-FFF2-40B4-BE49-F238E27FC236}">
                  <a16:creationId xmlns:a16="http://schemas.microsoft.com/office/drawing/2014/main" id="{662FD867-9CBD-8F40-6A10-332727EB6F7C}"/>
                </a:ext>
              </a:extLst>
            </p:cNvPr>
            <p:cNvSpPr/>
            <p:nvPr/>
          </p:nvSpPr>
          <p:spPr>
            <a:xfrm>
              <a:off x="1026543" y="2503617"/>
              <a:ext cx="2222756" cy="2222756"/>
            </a:xfrm>
            <a:prstGeom prst="circularArrow">
              <a:avLst>
                <a:gd name="adj1" fmla="val 5085"/>
                <a:gd name="adj2" fmla="val 327528"/>
                <a:gd name="adj3" fmla="val 10472472"/>
                <a:gd name="adj4" fmla="val 5400000"/>
                <a:gd name="adj5" fmla="val 5932"/>
              </a:avLst>
            </a:prstGeom>
            <a:solidFill>
              <a:srgbClr val="FFFF99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1400"/>
            </a:p>
          </p:txBody>
        </p:sp>
        <p:sp>
          <p:nvSpPr>
            <p:cNvPr id="14" name="Arrow: Circular 13">
              <a:extLst>
                <a:ext uri="{FF2B5EF4-FFF2-40B4-BE49-F238E27FC236}">
                  <a16:creationId xmlns:a16="http://schemas.microsoft.com/office/drawing/2014/main" id="{3BB81E70-BCF0-3BFE-6510-79B28DF1F116}"/>
                </a:ext>
              </a:extLst>
            </p:cNvPr>
            <p:cNvSpPr/>
            <p:nvPr/>
          </p:nvSpPr>
          <p:spPr>
            <a:xfrm>
              <a:off x="1026543" y="2437216"/>
              <a:ext cx="2222756" cy="2222756"/>
            </a:xfrm>
            <a:prstGeom prst="circularArrow">
              <a:avLst>
                <a:gd name="adj1" fmla="val 5085"/>
                <a:gd name="adj2" fmla="val 327528"/>
                <a:gd name="adj3" fmla="val 15872472"/>
                <a:gd name="adj4" fmla="val 10800000"/>
                <a:gd name="adj5" fmla="val 5932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1400"/>
            </a:p>
          </p:txBody>
        </p:sp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15F48A20-6291-25CB-A437-A1F124270703}"/>
                </a:ext>
              </a:extLst>
            </p:cNvPr>
            <p:cNvSpPr/>
            <p:nvPr/>
          </p:nvSpPr>
          <p:spPr>
            <a:xfrm>
              <a:off x="1122208" y="2142842"/>
              <a:ext cx="2106647" cy="368588"/>
            </a:xfrm>
            <a:prstGeom prst="roundRect">
              <a:avLst>
                <a:gd name="adj" fmla="val 12349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Systems innovation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FDC9A2-35E9-9AB6-F064-2062E0BDE4FC}"/>
                </a:ext>
              </a:extLst>
            </p:cNvPr>
            <p:cNvSpPr txBox="1"/>
            <p:nvPr/>
          </p:nvSpPr>
          <p:spPr>
            <a:xfrm>
              <a:off x="2161701" y="3758974"/>
              <a:ext cx="997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Memory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F95C0C-5552-9207-C1FD-9D0EF67E1BBF}"/>
                </a:ext>
              </a:extLst>
            </p:cNvPr>
            <p:cNvSpPr txBox="1"/>
            <p:nvPr/>
          </p:nvSpPr>
          <p:spPr>
            <a:xfrm>
              <a:off x="1220481" y="3744983"/>
              <a:ext cx="9412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Storage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0656CE-CAC5-7FE9-080D-0B0C958D64D4}"/>
                </a:ext>
              </a:extLst>
            </p:cNvPr>
            <p:cNvSpPr txBox="1"/>
            <p:nvPr/>
          </p:nvSpPr>
          <p:spPr>
            <a:xfrm>
              <a:off x="1215382" y="2968644"/>
              <a:ext cx="1025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Network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0F42C6-DA07-936C-FA22-3FEAFCA5E95B}"/>
                </a:ext>
              </a:extLst>
            </p:cNvPr>
            <p:cNvSpPr txBox="1"/>
            <p:nvPr/>
          </p:nvSpPr>
          <p:spPr>
            <a:xfrm>
              <a:off x="2111198" y="2967899"/>
              <a:ext cx="11381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Compute	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8A6D45C-91B4-A5E0-FE33-7423C00EC0A9}"/>
              </a:ext>
            </a:extLst>
          </p:cNvPr>
          <p:cNvGrpSpPr>
            <a:grpSpLocks noChangeAspect="1"/>
          </p:cNvGrpSpPr>
          <p:nvPr/>
        </p:nvGrpSpPr>
        <p:grpSpPr>
          <a:xfrm>
            <a:off x="7847409" y="1075780"/>
            <a:ext cx="4011299" cy="3934269"/>
            <a:chOff x="6118807" y="975295"/>
            <a:chExt cx="5014124" cy="4917836"/>
          </a:xfrm>
        </p:grpSpPr>
        <p:pic>
          <p:nvPicPr>
            <p:cNvPr id="39" name="Picture 38" descr="A group of circles with different colors&#10;&#10;AI-generated content may be incorrect.">
              <a:extLst>
                <a:ext uri="{FF2B5EF4-FFF2-40B4-BE49-F238E27FC236}">
                  <a16:creationId xmlns:a16="http://schemas.microsoft.com/office/drawing/2014/main" id="{9327B9D4-7F61-87C2-088D-A1B794FBB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8807" y="975295"/>
              <a:ext cx="5014124" cy="4917836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7B763DA-0372-E735-8F86-7C6A96448256}"/>
                </a:ext>
              </a:extLst>
            </p:cNvPr>
            <p:cNvGrpSpPr/>
            <p:nvPr/>
          </p:nvGrpSpPr>
          <p:grpSpPr>
            <a:xfrm>
              <a:off x="6632104" y="2260893"/>
              <a:ext cx="3900353" cy="2660740"/>
              <a:chOff x="6632104" y="2260893"/>
              <a:chExt cx="3900353" cy="2660740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CC5206A-97F9-D023-C981-04E0BECD98D0}"/>
                  </a:ext>
                </a:extLst>
              </p:cNvPr>
              <p:cNvSpPr txBox="1"/>
              <p:nvPr/>
            </p:nvSpPr>
            <p:spPr>
              <a:xfrm>
                <a:off x="6632104" y="2382180"/>
                <a:ext cx="1707600" cy="5001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ML models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21FFFC8-5D63-304B-A8ED-766D0E009434}"/>
                  </a:ext>
                </a:extLst>
              </p:cNvPr>
              <p:cNvSpPr txBox="1"/>
              <p:nvPr/>
            </p:nvSpPr>
            <p:spPr>
              <a:xfrm>
                <a:off x="9225608" y="2260893"/>
                <a:ext cx="1306849" cy="5001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Systems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0DA3E91-311B-4CD1-94DD-B3A4DD33B8A7}"/>
                  </a:ext>
                </a:extLst>
              </p:cNvPr>
              <p:cNvSpPr txBox="1"/>
              <p:nvPr/>
            </p:nvSpPr>
            <p:spPr>
              <a:xfrm>
                <a:off x="7894480" y="4421496"/>
                <a:ext cx="1522453" cy="5001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Hardware</a:t>
                </a:r>
              </a:p>
            </p:txBody>
          </p:sp>
        </p:grpSp>
      </p:grpSp>
      <p:sp>
        <p:nvSpPr>
          <p:cNvPr id="22" name="Title 21">
            <a:extLst>
              <a:ext uri="{FF2B5EF4-FFF2-40B4-BE49-F238E27FC236}">
                <a16:creationId xmlns:a16="http://schemas.microsoft.com/office/drawing/2014/main" id="{1922DC4A-F601-7A93-8199-893F3039F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Efficiency and scalability are crucial for AI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633A77-A03E-256B-896C-289DE1E19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A2E86-8E61-45C9-9318-4CB3506C9157}" type="datetime1">
              <a:rPr lang="en-GB" smtClean="0"/>
              <a:t>18/11/2025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E5BED9-AD37-1071-1DCF-F308ABF6C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8E6D3-AA71-FD47-5B9B-42D36071F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30</a:t>
            </a:fld>
            <a:endParaRPr lang="en-GB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D206202-9A37-FB48-7C89-17551462FC7D}"/>
              </a:ext>
            </a:extLst>
          </p:cNvPr>
          <p:cNvGrpSpPr/>
          <p:nvPr/>
        </p:nvGrpSpPr>
        <p:grpSpPr>
          <a:xfrm>
            <a:off x="421686" y="1920951"/>
            <a:ext cx="3399940" cy="2911465"/>
            <a:chOff x="294304" y="2280524"/>
            <a:chExt cx="3399940" cy="291146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D4FE63D-EEDD-DCC7-075B-7755C32BA3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4304" y="2280524"/>
              <a:ext cx="3399940" cy="2911465"/>
              <a:chOff x="862954" y="2980720"/>
              <a:chExt cx="3473761" cy="2974679"/>
            </a:xfrm>
          </p:grpSpPr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331084E8-9C9D-75E5-D043-3A2D9C5BD5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1526988" y="3145671"/>
                <a:ext cx="2974678" cy="2644777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b="1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0A1A331-BAB5-B46A-DA8B-207F711D77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65068" y="2980720"/>
                <a:ext cx="0" cy="1808510"/>
              </a:xfrm>
              <a:prstGeom prst="line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09CF71AE-6B51-C1CE-12AC-6DB8F5BEB9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5068" y="4789230"/>
                <a:ext cx="2040441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8277DC6-6F8D-21BE-8DF6-19F46C465F2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 rot="16200000">
                <a:off x="426642" y="3696299"/>
                <a:ext cx="1249975" cy="377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b="1"/>
                  <a:t>Efficiency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4628C2B-9DD0-A597-95F7-46C0E9F8E33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928902" y="4881033"/>
                <a:ext cx="712774" cy="377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b="1"/>
                  <a:t>Time</a:t>
                </a: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3E648BE-E055-123D-450D-2A10EE41156F}"/>
                </a:ext>
              </a:extLst>
            </p:cNvPr>
            <p:cNvSpPr txBox="1"/>
            <p:nvPr/>
          </p:nvSpPr>
          <p:spPr>
            <a:xfrm>
              <a:off x="1763245" y="2607079"/>
              <a:ext cx="127342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/>
                <a:t>Network</a:t>
              </a:r>
              <a:br>
                <a:rPr lang="en-GB" sz="2000" b="1"/>
              </a:br>
              <a:r>
                <a:rPr lang="en-GB" sz="2000" b="1"/>
                <a:t>Compute</a:t>
              </a:r>
              <a:br>
                <a:rPr lang="en-GB" sz="2000" b="1"/>
              </a:br>
              <a:r>
                <a:rPr lang="en-GB" sz="2000" b="1"/>
                <a:t>Memory</a:t>
              </a:r>
              <a:br>
                <a:rPr lang="en-GB" sz="2000" b="1"/>
              </a:br>
              <a:r>
                <a:rPr lang="en-GB" sz="2000" b="1"/>
                <a:t>Storage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BCA1F736-925E-1DA6-6CA6-5FB8591FBE41}"/>
              </a:ext>
            </a:extLst>
          </p:cNvPr>
          <p:cNvSpPr txBox="1"/>
          <p:nvPr/>
        </p:nvSpPr>
        <p:spPr>
          <a:xfrm>
            <a:off x="4038600" y="5085419"/>
            <a:ext cx="3705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C00000"/>
                </a:solidFill>
              </a:rPr>
              <a:t>We need research across the stack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4DF63BC-A351-1230-9B17-465CC8DED0DC}"/>
              </a:ext>
            </a:extLst>
          </p:cNvPr>
          <p:cNvSpPr txBox="1"/>
          <p:nvPr/>
        </p:nvSpPr>
        <p:spPr>
          <a:xfrm>
            <a:off x="8600969" y="4724524"/>
            <a:ext cx="250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C00000"/>
                </a:solidFill>
              </a:rPr>
              <a:t>And across disciplines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06F444-E259-2ABE-82FD-FA509A9FA1AB}"/>
              </a:ext>
            </a:extLst>
          </p:cNvPr>
          <p:cNvSpPr txBox="1"/>
          <p:nvPr/>
        </p:nvSpPr>
        <p:spPr>
          <a:xfrm>
            <a:off x="209885" y="4724524"/>
            <a:ext cx="4526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>
                <a:solidFill>
                  <a:srgbClr val="C00000"/>
                </a:solidFill>
              </a:rPr>
              <a:t>We are hitting hardware scaling limits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06A754D-BA7F-42AD-3AC7-B2C4B4C14B49}"/>
              </a:ext>
            </a:extLst>
          </p:cNvPr>
          <p:cNvSpPr/>
          <p:nvPr/>
        </p:nvSpPr>
        <p:spPr>
          <a:xfrm>
            <a:off x="4729884" y="3259374"/>
            <a:ext cx="2106647" cy="508429"/>
          </a:xfrm>
          <a:prstGeom prst="roundRect">
            <a:avLst>
              <a:gd name="adj" fmla="val 12349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Hardware/software codesign</a:t>
            </a:r>
          </a:p>
        </p:txBody>
      </p:sp>
    </p:spTree>
    <p:extLst>
      <p:ext uri="{BB962C8B-B14F-4D97-AF65-F5344CB8AC3E}">
        <p14:creationId xmlns:p14="http://schemas.microsoft.com/office/powerpoint/2010/main" val="1400337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699A-BF4D-9331-ECB2-4FD258C81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scale of AI infrastructure is staggering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2079BF8-D2FE-54B0-4653-62271998B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62" y="1569318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C64749-A56B-F09B-8C10-3E3AB15B80FE}"/>
              </a:ext>
            </a:extLst>
          </p:cNvPr>
          <p:cNvSpPr txBox="1"/>
          <p:nvPr/>
        </p:nvSpPr>
        <p:spPr>
          <a:xfrm>
            <a:off x="838200" y="5356417"/>
            <a:ext cx="3813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>
                <a:hlinkClick r:id="rId3"/>
              </a:rPr>
              <a:t>Inside the world’s most powerful AI </a:t>
            </a:r>
            <a:r>
              <a:rPr lang="en-GB" sz="1400" i="1" err="1">
                <a:hlinkClick r:id="rId3"/>
              </a:rPr>
              <a:t>datacenter</a:t>
            </a:r>
            <a:r>
              <a:rPr lang="en-GB" sz="1400" i="1">
                <a:hlinkClick r:id="rId3"/>
              </a:rPr>
              <a:t> - The Official Microsoft Blog</a:t>
            </a:r>
            <a:endParaRPr lang="en-GB" sz="1400" i="1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8B8B322-3A66-B68D-EB00-C1E3A5481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39" y="2573407"/>
            <a:ext cx="360667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6871DA0-99DC-5DE5-9B96-35849A40D9C6}"/>
              </a:ext>
            </a:extLst>
          </p:cNvPr>
          <p:cNvGrpSpPr>
            <a:grpSpLocks noChangeAspect="1"/>
          </p:cNvGrpSpPr>
          <p:nvPr/>
        </p:nvGrpSpPr>
        <p:grpSpPr>
          <a:xfrm>
            <a:off x="5766462" y="4387809"/>
            <a:ext cx="4943960" cy="1563018"/>
            <a:chOff x="5467027" y="3325109"/>
            <a:chExt cx="6591945" cy="208402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2386A78-6D4D-D0C6-70CD-803489DC2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027" y="3325109"/>
              <a:ext cx="6591945" cy="1352368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3FC9D1B-B1FC-8D56-4B38-E4CA6DB4CCE2}"/>
                </a:ext>
              </a:extLst>
            </p:cNvPr>
            <p:cNvGrpSpPr/>
            <p:nvPr/>
          </p:nvGrpSpPr>
          <p:grpSpPr>
            <a:xfrm>
              <a:off x="5467028" y="4677477"/>
              <a:ext cx="6591944" cy="731656"/>
              <a:chOff x="5467027" y="4780819"/>
              <a:chExt cx="6526068" cy="68192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AA49949-D18B-B487-1E33-60280E2FB1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467027" y="4780819"/>
                <a:ext cx="6526068" cy="50300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0C7D937-1E5B-2D12-B442-472045216D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467027" y="5266361"/>
                <a:ext cx="6526068" cy="196385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0523E40-3C2B-2511-C043-B690246F714A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0" y="1688682"/>
            <a:ext cx="4060674" cy="1239732"/>
            <a:chOff x="8215739" y="1471308"/>
            <a:chExt cx="2707116" cy="8264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AEB616-265F-AC5A-ADCE-EDF03588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215739" y="1471308"/>
              <a:ext cx="2707116" cy="3209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3920DC-0A73-73AC-80C1-4F1431FA1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215739" y="1781981"/>
              <a:ext cx="2707116" cy="51581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8FC2512-5FE7-A52B-B36D-260E4803D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85" y="1501583"/>
            <a:ext cx="4864144" cy="1057423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B7C4B90-9E8E-3A13-A8F0-D6F139AE4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64CF-794D-4F4F-9FD3-C03814376096}" type="datetime1">
              <a:rPr lang="en-GB" smtClean="0"/>
              <a:t>18/11/2025</a:t>
            </a:fld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726A43F-4E1F-1DB9-021F-28D87298B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443521E-ADAE-77D5-354B-7D94D9B20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4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31" descr="Question Mark with solid fill">
            <a:extLst>
              <a:ext uri="{FF2B5EF4-FFF2-40B4-BE49-F238E27FC236}">
                <a16:creationId xmlns:a16="http://schemas.microsoft.com/office/drawing/2014/main" id="{4A95D6AE-6A5D-0ECD-53EE-27B2637A3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802" y="3015335"/>
            <a:ext cx="534542" cy="534542"/>
          </a:xfr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8AA20E0-9C27-80A8-65A8-B395A3FF66D1}"/>
              </a:ext>
            </a:extLst>
          </p:cNvPr>
          <p:cNvCxnSpPr>
            <a:cxnSpLocks/>
          </p:cNvCxnSpPr>
          <p:nvPr/>
        </p:nvCxnSpPr>
        <p:spPr>
          <a:xfrm>
            <a:off x="260657" y="3425962"/>
            <a:ext cx="7858411" cy="5304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F1C26D6-DE4D-6D70-E2B2-4FC686A32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Silicon scaling is hitting limits</a:t>
            </a:r>
          </a:p>
        </p:txBody>
      </p:sp>
      <p:pic>
        <p:nvPicPr>
          <p:cNvPr id="1034" name="Picture 10" descr="H100 Tensor Core GPU | NVIDIA">
            <a:extLst>
              <a:ext uri="{FF2B5EF4-FFF2-40B4-BE49-F238E27FC236}">
                <a16:creationId xmlns:a16="http://schemas.microsoft.com/office/drawing/2014/main" id="{79B1C93A-3DDA-5F3D-2531-B37F40EAD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57" y="2332641"/>
            <a:ext cx="1847850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vidia reveals Blackwell B200 GPU, the 'world's most powerful chip' for AI  | The Verge">
            <a:extLst>
              <a:ext uri="{FF2B5EF4-FFF2-40B4-BE49-F238E27FC236}">
                <a16:creationId xmlns:a16="http://schemas.microsoft.com/office/drawing/2014/main" id="{52C7F00C-719C-2560-0D5A-1A05759AD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957" y="1784729"/>
            <a:ext cx="1400175" cy="195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esting AMD's Giant MI300X">
            <a:extLst>
              <a:ext uri="{FF2B5EF4-FFF2-40B4-BE49-F238E27FC236}">
                <a16:creationId xmlns:a16="http://schemas.microsoft.com/office/drawing/2014/main" id="{5388A2FE-43EE-68A0-1381-E0B2C719B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751" y="3577826"/>
            <a:ext cx="1562102" cy="145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erebras Systems Wafer-Scale Engine 3: 200 Best Inventions of 2024 | TIME">
            <a:extLst>
              <a:ext uri="{FF2B5EF4-FFF2-40B4-BE49-F238E27FC236}">
                <a16:creationId xmlns:a16="http://schemas.microsoft.com/office/drawing/2014/main" id="{C1D43490-B17F-DC5F-98CB-9FE281D49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853" y="3039919"/>
            <a:ext cx="2053635" cy="180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ED2FFDC-13B2-2CCE-B183-FFB1DE3D107F}"/>
              </a:ext>
            </a:extLst>
          </p:cNvPr>
          <p:cNvSpPr txBox="1"/>
          <p:nvPr/>
        </p:nvSpPr>
        <p:spPr>
          <a:xfrm>
            <a:off x="2319074" y="2737415"/>
            <a:ext cx="1436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hlinkClick r:id="rId9"/>
              </a:rPr>
              <a:t>AMD MI300X</a:t>
            </a:r>
            <a:endParaRPr lang="en-GB" dirty="0"/>
          </a:p>
          <a:p>
            <a:pPr algn="ctr"/>
            <a:r>
              <a:rPr lang="en-GB" dirty="0"/>
              <a:t>2024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78A3AA-61C1-CACC-6973-0EC46ABE0998}"/>
              </a:ext>
            </a:extLst>
          </p:cNvPr>
          <p:cNvSpPr txBox="1"/>
          <p:nvPr/>
        </p:nvSpPr>
        <p:spPr>
          <a:xfrm>
            <a:off x="3857158" y="3830637"/>
            <a:ext cx="1616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hlinkClick r:id="rId10"/>
              </a:rPr>
              <a:t>NVIDIA GB200</a:t>
            </a:r>
            <a:endParaRPr lang="en-GB" dirty="0"/>
          </a:p>
          <a:p>
            <a:pPr algn="ctr"/>
            <a:r>
              <a:rPr lang="en-GB" dirty="0"/>
              <a:t>2025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7D1F6D-1DD5-6DA4-EB1E-5028DBE506F7}"/>
              </a:ext>
            </a:extLst>
          </p:cNvPr>
          <p:cNvSpPr txBox="1"/>
          <p:nvPr/>
        </p:nvSpPr>
        <p:spPr>
          <a:xfrm>
            <a:off x="5836122" y="2315116"/>
            <a:ext cx="147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>
                <a:hlinkClick r:id="rId11"/>
              </a:rPr>
              <a:t>Cerebras</a:t>
            </a:r>
            <a:r>
              <a:rPr lang="en-GB" dirty="0">
                <a:hlinkClick r:id="rId11"/>
              </a:rPr>
              <a:t> W3</a:t>
            </a:r>
            <a:endParaRPr lang="en-GB" dirty="0"/>
          </a:p>
        </p:txBody>
      </p:sp>
      <p:pic>
        <p:nvPicPr>
          <p:cNvPr id="33" name="Content Placeholder 31" descr="Question Mark with solid fill">
            <a:extLst>
              <a:ext uri="{FF2B5EF4-FFF2-40B4-BE49-F238E27FC236}">
                <a16:creationId xmlns:a16="http://schemas.microsoft.com/office/drawing/2014/main" id="{14207307-96F5-5EAA-26BC-D7C1CAC85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2073" y="3227649"/>
            <a:ext cx="534542" cy="534542"/>
          </a:xfrm>
          <a:prstGeom prst="rect">
            <a:avLst/>
          </a:prstGeom>
        </p:spPr>
      </p:pic>
      <p:pic>
        <p:nvPicPr>
          <p:cNvPr id="34" name="Content Placeholder 31" descr="Question Mark with solid fill">
            <a:extLst>
              <a:ext uri="{FF2B5EF4-FFF2-40B4-BE49-F238E27FC236}">
                <a16:creationId xmlns:a16="http://schemas.microsoft.com/office/drawing/2014/main" id="{6E445604-D80F-3B8E-6EBC-F6F71FC18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1167" y="3469061"/>
            <a:ext cx="534542" cy="53454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7AEF9E7-F874-82C0-AF37-750830F82E50}"/>
              </a:ext>
            </a:extLst>
          </p:cNvPr>
          <p:cNvSpPr txBox="1"/>
          <p:nvPr/>
        </p:nvSpPr>
        <p:spPr>
          <a:xfrm>
            <a:off x="7960490" y="4574376"/>
            <a:ext cx="3831000" cy="1569660"/>
          </a:xfrm>
          <a:prstGeom prst="rect">
            <a:avLst/>
          </a:pr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89820584">
                  <a:custGeom>
                    <a:avLst/>
                    <a:gdLst>
                      <a:gd name="connsiteX0" fmla="*/ 0 w 3485621"/>
                      <a:gd name="connsiteY0" fmla="*/ 0 h 2185214"/>
                      <a:gd name="connsiteX1" fmla="*/ 766837 w 3485621"/>
                      <a:gd name="connsiteY1" fmla="*/ 0 h 2185214"/>
                      <a:gd name="connsiteX2" fmla="*/ 1394248 w 3485621"/>
                      <a:gd name="connsiteY2" fmla="*/ 0 h 2185214"/>
                      <a:gd name="connsiteX3" fmla="*/ 1986804 w 3485621"/>
                      <a:gd name="connsiteY3" fmla="*/ 0 h 2185214"/>
                      <a:gd name="connsiteX4" fmla="*/ 2718784 w 3485621"/>
                      <a:gd name="connsiteY4" fmla="*/ 0 h 2185214"/>
                      <a:gd name="connsiteX5" fmla="*/ 3485621 w 3485621"/>
                      <a:gd name="connsiteY5" fmla="*/ 0 h 2185214"/>
                      <a:gd name="connsiteX6" fmla="*/ 3485621 w 3485621"/>
                      <a:gd name="connsiteY6" fmla="*/ 480747 h 2185214"/>
                      <a:gd name="connsiteX7" fmla="*/ 3485621 w 3485621"/>
                      <a:gd name="connsiteY7" fmla="*/ 1070755 h 2185214"/>
                      <a:gd name="connsiteX8" fmla="*/ 3485621 w 3485621"/>
                      <a:gd name="connsiteY8" fmla="*/ 1660763 h 2185214"/>
                      <a:gd name="connsiteX9" fmla="*/ 3485621 w 3485621"/>
                      <a:gd name="connsiteY9" fmla="*/ 2185214 h 2185214"/>
                      <a:gd name="connsiteX10" fmla="*/ 2718784 w 3485621"/>
                      <a:gd name="connsiteY10" fmla="*/ 2185214 h 2185214"/>
                      <a:gd name="connsiteX11" fmla="*/ 2126229 w 3485621"/>
                      <a:gd name="connsiteY11" fmla="*/ 2185214 h 2185214"/>
                      <a:gd name="connsiteX12" fmla="*/ 1394248 w 3485621"/>
                      <a:gd name="connsiteY12" fmla="*/ 2185214 h 2185214"/>
                      <a:gd name="connsiteX13" fmla="*/ 801693 w 3485621"/>
                      <a:gd name="connsiteY13" fmla="*/ 2185214 h 2185214"/>
                      <a:gd name="connsiteX14" fmla="*/ 0 w 3485621"/>
                      <a:gd name="connsiteY14" fmla="*/ 2185214 h 2185214"/>
                      <a:gd name="connsiteX15" fmla="*/ 0 w 3485621"/>
                      <a:gd name="connsiteY15" fmla="*/ 1617058 h 2185214"/>
                      <a:gd name="connsiteX16" fmla="*/ 0 w 3485621"/>
                      <a:gd name="connsiteY16" fmla="*/ 1114459 h 2185214"/>
                      <a:gd name="connsiteX17" fmla="*/ 0 w 3485621"/>
                      <a:gd name="connsiteY17" fmla="*/ 611860 h 2185214"/>
                      <a:gd name="connsiteX18" fmla="*/ 0 w 3485621"/>
                      <a:gd name="connsiteY18" fmla="*/ 0 h 2185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485621" h="2185214" fill="none" extrusionOk="0">
                        <a:moveTo>
                          <a:pt x="0" y="0"/>
                        </a:moveTo>
                        <a:cubicBezTo>
                          <a:pt x="270982" y="30142"/>
                          <a:pt x="417701" y="-33728"/>
                          <a:pt x="766837" y="0"/>
                        </a:cubicBezTo>
                        <a:cubicBezTo>
                          <a:pt x="1115973" y="33728"/>
                          <a:pt x="1221150" y="6590"/>
                          <a:pt x="1394248" y="0"/>
                        </a:cubicBezTo>
                        <a:cubicBezTo>
                          <a:pt x="1567346" y="-6590"/>
                          <a:pt x="1849285" y="-6498"/>
                          <a:pt x="1986804" y="0"/>
                        </a:cubicBezTo>
                        <a:cubicBezTo>
                          <a:pt x="2124323" y="6498"/>
                          <a:pt x="2495162" y="-29583"/>
                          <a:pt x="2718784" y="0"/>
                        </a:cubicBezTo>
                        <a:cubicBezTo>
                          <a:pt x="2942406" y="29583"/>
                          <a:pt x="3299375" y="-6146"/>
                          <a:pt x="3485621" y="0"/>
                        </a:cubicBezTo>
                        <a:cubicBezTo>
                          <a:pt x="3507188" y="221039"/>
                          <a:pt x="3498983" y="311255"/>
                          <a:pt x="3485621" y="480747"/>
                        </a:cubicBezTo>
                        <a:cubicBezTo>
                          <a:pt x="3472259" y="650239"/>
                          <a:pt x="3509542" y="867879"/>
                          <a:pt x="3485621" y="1070755"/>
                        </a:cubicBezTo>
                        <a:cubicBezTo>
                          <a:pt x="3461700" y="1273631"/>
                          <a:pt x="3513163" y="1426083"/>
                          <a:pt x="3485621" y="1660763"/>
                        </a:cubicBezTo>
                        <a:cubicBezTo>
                          <a:pt x="3458079" y="1895443"/>
                          <a:pt x="3490897" y="2063008"/>
                          <a:pt x="3485621" y="2185214"/>
                        </a:cubicBezTo>
                        <a:cubicBezTo>
                          <a:pt x="3175304" y="2170597"/>
                          <a:pt x="3013565" y="2160089"/>
                          <a:pt x="2718784" y="2185214"/>
                        </a:cubicBezTo>
                        <a:cubicBezTo>
                          <a:pt x="2424003" y="2210339"/>
                          <a:pt x="2362333" y="2171180"/>
                          <a:pt x="2126229" y="2185214"/>
                        </a:cubicBezTo>
                        <a:cubicBezTo>
                          <a:pt x="1890125" y="2199248"/>
                          <a:pt x="1697873" y="2179384"/>
                          <a:pt x="1394248" y="2185214"/>
                        </a:cubicBezTo>
                        <a:cubicBezTo>
                          <a:pt x="1090623" y="2191044"/>
                          <a:pt x="1053281" y="2161071"/>
                          <a:pt x="801693" y="2185214"/>
                        </a:cubicBezTo>
                        <a:cubicBezTo>
                          <a:pt x="550105" y="2209357"/>
                          <a:pt x="314781" y="2161165"/>
                          <a:pt x="0" y="2185214"/>
                        </a:cubicBezTo>
                        <a:cubicBezTo>
                          <a:pt x="-15290" y="2056204"/>
                          <a:pt x="-18325" y="1867484"/>
                          <a:pt x="0" y="1617058"/>
                        </a:cubicBezTo>
                        <a:cubicBezTo>
                          <a:pt x="18325" y="1366632"/>
                          <a:pt x="298" y="1333811"/>
                          <a:pt x="0" y="1114459"/>
                        </a:cubicBezTo>
                        <a:cubicBezTo>
                          <a:pt x="-298" y="895107"/>
                          <a:pt x="-3806" y="778125"/>
                          <a:pt x="0" y="611860"/>
                        </a:cubicBezTo>
                        <a:cubicBezTo>
                          <a:pt x="3806" y="445595"/>
                          <a:pt x="-12518" y="216856"/>
                          <a:pt x="0" y="0"/>
                        </a:cubicBezTo>
                        <a:close/>
                      </a:path>
                      <a:path w="3485621" h="2185214" stroke="0" extrusionOk="0">
                        <a:moveTo>
                          <a:pt x="0" y="0"/>
                        </a:moveTo>
                        <a:cubicBezTo>
                          <a:pt x="257476" y="-16429"/>
                          <a:pt x="479947" y="-20122"/>
                          <a:pt x="627412" y="0"/>
                        </a:cubicBezTo>
                        <a:cubicBezTo>
                          <a:pt x="774877" y="20122"/>
                          <a:pt x="1097186" y="30555"/>
                          <a:pt x="1394248" y="0"/>
                        </a:cubicBezTo>
                        <a:cubicBezTo>
                          <a:pt x="1691310" y="-30555"/>
                          <a:pt x="1904064" y="9952"/>
                          <a:pt x="2126229" y="0"/>
                        </a:cubicBezTo>
                        <a:cubicBezTo>
                          <a:pt x="2348394" y="-9952"/>
                          <a:pt x="2564216" y="-13387"/>
                          <a:pt x="2718784" y="0"/>
                        </a:cubicBezTo>
                        <a:cubicBezTo>
                          <a:pt x="2873353" y="13387"/>
                          <a:pt x="3135863" y="19467"/>
                          <a:pt x="3485621" y="0"/>
                        </a:cubicBezTo>
                        <a:cubicBezTo>
                          <a:pt x="3474921" y="158459"/>
                          <a:pt x="3466361" y="417078"/>
                          <a:pt x="3485621" y="546304"/>
                        </a:cubicBezTo>
                        <a:cubicBezTo>
                          <a:pt x="3504881" y="675530"/>
                          <a:pt x="3503631" y="968308"/>
                          <a:pt x="3485621" y="1136311"/>
                        </a:cubicBezTo>
                        <a:cubicBezTo>
                          <a:pt x="3467611" y="1304314"/>
                          <a:pt x="3464077" y="1396616"/>
                          <a:pt x="3485621" y="1617058"/>
                        </a:cubicBezTo>
                        <a:cubicBezTo>
                          <a:pt x="3507165" y="1837500"/>
                          <a:pt x="3483275" y="1904236"/>
                          <a:pt x="3485621" y="2185214"/>
                        </a:cubicBezTo>
                        <a:cubicBezTo>
                          <a:pt x="3226367" y="2189840"/>
                          <a:pt x="3107668" y="2155298"/>
                          <a:pt x="2858209" y="2185214"/>
                        </a:cubicBezTo>
                        <a:cubicBezTo>
                          <a:pt x="2608750" y="2215130"/>
                          <a:pt x="2423363" y="2154582"/>
                          <a:pt x="2091373" y="2185214"/>
                        </a:cubicBezTo>
                        <a:cubicBezTo>
                          <a:pt x="1759383" y="2215846"/>
                          <a:pt x="1703927" y="2179508"/>
                          <a:pt x="1324536" y="2185214"/>
                        </a:cubicBezTo>
                        <a:cubicBezTo>
                          <a:pt x="945145" y="2190920"/>
                          <a:pt x="984537" y="2207888"/>
                          <a:pt x="662268" y="2185214"/>
                        </a:cubicBezTo>
                        <a:cubicBezTo>
                          <a:pt x="339999" y="2162540"/>
                          <a:pt x="308229" y="2171021"/>
                          <a:pt x="0" y="2185214"/>
                        </a:cubicBezTo>
                        <a:cubicBezTo>
                          <a:pt x="22737" y="2032131"/>
                          <a:pt x="3941" y="1822532"/>
                          <a:pt x="0" y="1660763"/>
                        </a:cubicBezTo>
                        <a:cubicBezTo>
                          <a:pt x="-3941" y="1498994"/>
                          <a:pt x="1434" y="1416120"/>
                          <a:pt x="0" y="1180016"/>
                        </a:cubicBezTo>
                        <a:cubicBezTo>
                          <a:pt x="-1434" y="943912"/>
                          <a:pt x="-914" y="831135"/>
                          <a:pt x="0" y="655564"/>
                        </a:cubicBezTo>
                        <a:cubicBezTo>
                          <a:pt x="914" y="479993"/>
                          <a:pt x="25416" y="13838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buFontTx/>
              <a:buChar char="-"/>
            </a:pPr>
            <a:r>
              <a:rPr lang="en-GB" sz="2400" b="1">
                <a:solidFill>
                  <a:srgbClr val="72A3B5"/>
                </a:solidFill>
              </a:rPr>
              <a:t>high manufacturing costs</a:t>
            </a:r>
          </a:p>
          <a:p>
            <a:pPr algn="ctr">
              <a:buFontTx/>
              <a:buChar char="-"/>
            </a:pPr>
            <a:r>
              <a:rPr lang="en-GB" sz="2400" b="1">
                <a:solidFill>
                  <a:srgbClr val="B57281"/>
                </a:solidFill>
              </a:rPr>
              <a:t>poor hardware yield</a:t>
            </a:r>
          </a:p>
          <a:p>
            <a:pPr algn="ctr">
              <a:buFontTx/>
              <a:buChar char="-"/>
            </a:pPr>
            <a:r>
              <a:rPr lang="en-GB" sz="2400" b="1">
                <a:solidFill>
                  <a:srgbClr val="7281B5"/>
                </a:solidFill>
              </a:rPr>
              <a:t>large failure domain</a:t>
            </a:r>
          </a:p>
          <a:p>
            <a:pPr algn="ctr">
              <a:buFontTx/>
              <a:buChar char="-"/>
            </a:pPr>
            <a:r>
              <a:rPr lang="en-GB" sz="2400" b="1">
                <a:solidFill>
                  <a:srgbClr val="72A385"/>
                </a:solidFill>
              </a:rPr>
              <a:t>power &amp; heat challenges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90EE41-C4FD-57F7-8606-936FC55509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232" y="1851987"/>
            <a:ext cx="3360258" cy="6463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E1D7D8-99A2-2AE8-86F9-204321333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0F423-72D3-4953-BDF1-F07707AB0A0C}" type="slidenum">
              <a:rPr lang="en-GB" smtClean="0"/>
              <a:t>5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5FED3-B22E-11A7-E75F-2EC55F338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CAF3-8B4C-45B0-8FB4-D56D4CA09BE7}" type="datetime1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6C084-D70B-EFE6-6136-93FB75D0A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33315B-9A52-73B1-85F9-E5621063A9E2}"/>
              </a:ext>
            </a:extLst>
          </p:cNvPr>
          <p:cNvSpPr txBox="1"/>
          <p:nvPr/>
        </p:nvSpPr>
        <p:spPr>
          <a:xfrm>
            <a:off x="109315" y="3762191"/>
            <a:ext cx="21505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13"/>
              </a:rPr>
              <a:t>NVIDIA H100</a:t>
            </a:r>
            <a:br>
              <a:rPr lang="en-GB" dirty="0"/>
            </a:br>
            <a:r>
              <a:rPr lang="en-GB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58791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743CA176-550C-FA0B-3D09-148E0974E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0" b="95392" l="4480" r="89855">
                        <a14:foregroundMark x1="6192" y1="8141" x2="26614" y2="6452"/>
                        <a14:foregroundMark x1="26614" y1="6452" x2="36495" y2="7220"/>
                        <a14:foregroundMark x1="30303" y1="19662" x2="31357" y2="22120"/>
                        <a14:foregroundMark x1="39921" y1="8602" x2="64690" y2="8141"/>
                        <a14:foregroundMark x1="67852" y1="9524" x2="77602" y2="11214"/>
                        <a14:foregroundMark x1="77602" y1="11214" x2="83531" y2="18433"/>
                        <a14:foregroundMark x1="83531" y1="18433" x2="82872" y2="22120"/>
                        <a14:foregroundMark x1="83399" y1="26575" x2="87088" y2="56836"/>
                        <a14:foregroundMark x1="10408" y1="5223" x2="8037" y2="11060"/>
                        <a14:foregroundMark x1="4480" y1="3840" x2="4480" y2="3840"/>
                        <a14:foregroundMark x1="8169" y1="48848" x2="8169" y2="48848"/>
                        <a14:foregroundMark x1="10540" y1="70968" x2="10540" y2="70968"/>
                        <a14:foregroundMark x1="10935" y1="83717" x2="10935" y2="83717"/>
                        <a14:foregroundMark x1="11989" y1="95392" x2="11989" y2="95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006" y="2050284"/>
            <a:ext cx="3617195" cy="309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898A38-0A86-CEFE-6717-CEB3B226EA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81" y="2292259"/>
            <a:ext cx="4279763" cy="2804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6FA53A-3455-B853-5BE0-1C27C005D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Power and package size are big challenges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9CA532-E316-55F5-458B-C0B6BAA2A016}"/>
              </a:ext>
            </a:extLst>
          </p:cNvPr>
          <p:cNvSpPr txBox="1"/>
          <p:nvPr/>
        </p:nvSpPr>
        <p:spPr>
          <a:xfrm>
            <a:off x="8322673" y="1601232"/>
            <a:ext cx="1725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hlinkClick r:id="rId6"/>
              </a:rPr>
              <a:t>Blackwell GPU</a:t>
            </a:r>
            <a:endParaRPr lang="en-GB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0B22C3-386E-BFD4-E535-067B240F2968}"/>
              </a:ext>
            </a:extLst>
          </p:cNvPr>
          <p:cNvSpPr txBox="1"/>
          <p:nvPr/>
        </p:nvSpPr>
        <p:spPr>
          <a:xfrm>
            <a:off x="10994201" y="33316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589579-30E0-7A63-C03E-B426A29F18B5}"/>
              </a:ext>
            </a:extLst>
          </p:cNvPr>
          <p:cNvSpPr txBox="1"/>
          <p:nvPr/>
        </p:nvSpPr>
        <p:spPr>
          <a:xfrm>
            <a:off x="6178178" y="3284349"/>
            <a:ext cx="1304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>
                <a:solidFill>
                  <a:schemeClr val="accent2"/>
                </a:solidFill>
              </a:rPr>
              <a:t>2x full </a:t>
            </a:r>
            <a:r>
              <a:rPr lang="en-GB" sz="1400" b="1" i="1" err="1">
                <a:solidFill>
                  <a:schemeClr val="accent2"/>
                </a:solidFill>
              </a:rPr>
              <a:t>reticle</a:t>
            </a:r>
            <a:r>
              <a:rPr lang="en-GB" sz="1400" b="1" i="1">
                <a:solidFill>
                  <a:schemeClr val="accent2"/>
                </a:solidFill>
              </a:rPr>
              <a:t> compute dies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E57AFA-AD41-3DC5-765F-90A78CFEB6F5}"/>
              </a:ext>
            </a:extLst>
          </p:cNvPr>
          <p:cNvSpPr txBox="1"/>
          <p:nvPr/>
        </p:nvSpPr>
        <p:spPr>
          <a:xfrm>
            <a:off x="10435192" y="2310305"/>
            <a:ext cx="1556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>
                <a:solidFill>
                  <a:schemeClr val="accent2"/>
                </a:solidFill>
              </a:rPr>
              <a:t>8x HBM modules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D4F6AA7-B89A-0D7F-23E2-63C07632F378}"/>
              </a:ext>
            </a:extLst>
          </p:cNvPr>
          <p:cNvCxnSpPr/>
          <p:nvPr/>
        </p:nvCxnSpPr>
        <p:spPr>
          <a:xfrm>
            <a:off x="9341273" y="4068234"/>
            <a:ext cx="719667" cy="0"/>
          </a:xfrm>
          <a:prstGeom prst="straightConnector1">
            <a:avLst/>
          </a:prstGeom>
          <a:ln>
            <a:solidFill>
              <a:srgbClr val="EE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B672D7C-22D3-EE34-45FB-271D833EBE88}"/>
              </a:ext>
            </a:extLst>
          </p:cNvPr>
          <p:cNvCxnSpPr>
            <a:cxnSpLocks/>
          </p:cNvCxnSpPr>
          <p:nvPr/>
        </p:nvCxnSpPr>
        <p:spPr>
          <a:xfrm>
            <a:off x="9933940" y="3026834"/>
            <a:ext cx="127000" cy="1038251"/>
          </a:xfrm>
          <a:prstGeom prst="straightConnector1">
            <a:avLst/>
          </a:prstGeom>
          <a:ln>
            <a:solidFill>
              <a:srgbClr val="EE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370644B-8704-966E-9891-391E5A192A39}"/>
              </a:ext>
            </a:extLst>
          </p:cNvPr>
          <p:cNvSpPr txBox="1"/>
          <p:nvPr/>
        </p:nvSpPr>
        <p:spPr>
          <a:xfrm rot="5045785">
            <a:off x="9432898" y="3278635"/>
            <a:ext cx="743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rgbClr val="EE0000"/>
                </a:solidFill>
                <a:highlight>
                  <a:srgbClr val="FFFF00"/>
                </a:highlight>
              </a:rPr>
              <a:t>33 mm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187083-6222-B6F6-AD6D-8677FDA6EC0B}"/>
              </a:ext>
            </a:extLst>
          </p:cNvPr>
          <p:cNvSpPr txBox="1"/>
          <p:nvPr/>
        </p:nvSpPr>
        <p:spPr>
          <a:xfrm>
            <a:off x="9341273" y="3755887"/>
            <a:ext cx="743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rgbClr val="EE0000"/>
                </a:solidFill>
                <a:highlight>
                  <a:srgbClr val="FFFF00"/>
                </a:highlight>
              </a:rPr>
              <a:t>26 mm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8DEA5D2-55BD-8424-FCA2-FC0AF472C577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7482480" y="3406371"/>
            <a:ext cx="1185744" cy="13958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9D4053C-2AC9-8F5B-91E0-D16EED1C8473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7482480" y="3545959"/>
            <a:ext cx="1858793" cy="15500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F7CD1BC-5351-C6AF-9C57-B1A4A0E590D1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9804572" y="2464194"/>
            <a:ext cx="630620" cy="33718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BB0745-F701-9183-C0C6-497311DAF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BAA49-B048-4CE1-B608-EB5A25CBC099}" type="datetime1">
              <a:rPr lang="en-GB" smtClean="0"/>
              <a:t>18/11/2025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FF346D-578F-F408-64C9-98F967564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0D274-1D85-2F8C-37E0-117BD11F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12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7CA43-9AD0-2198-79F5-1F5DA1728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different about AI workloads?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102A4-980A-7799-2304-45F51545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FAF4-C902-43D1-ABCE-3062EF9EE0F9}" type="datetime1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0A79A-A2C0-41B4-7ADC-C0EB6F647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522EA-DC53-0061-9BC2-CD55AE27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7</a:t>
            </a:fld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938F3AB-63EA-7B4E-97EB-BA55978DE344}"/>
              </a:ext>
            </a:extLst>
          </p:cNvPr>
          <p:cNvSpPr/>
          <p:nvPr/>
        </p:nvSpPr>
        <p:spPr>
          <a:xfrm>
            <a:off x="3230880" y="1400710"/>
            <a:ext cx="2631232" cy="1044146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Hardware ultra-specialization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FEB978B-C63F-1687-9903-B6CE2F000EE7}"/>
              </a:ext>
            </a:extLst>
          </p:cNvPr>
          <p:cNvSpPr/>
          <p:nvPr/>
        </p:nvSpPr>
        <p:spPr>
          <a:xfrm>
            <a:off x="4103589" y="2660075"/>
            <a:ext cx="3678798" cy="188189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New systems challenges and opportunities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B8A223D-5A23-30CF-3589-BDAD31ACAB45}"/>
              </a:ext>
            </a:extLst>
          </p:cNvPr>
          <p:cNvSpPr/>
          <p:nvPr/>
        </p:nvSpPr>
        <p:spPr>
          <a:xfrm>
            <a:off x="7843564" y="4405014"/>
            <a:ext cx="2631232" cy="1044146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Predictable, regular data access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04841B-62CB-1AA4-FFF3-8D18D2ECDEC8}"/>
              </a:ext>
            </a:extLst>
          </p:cNvPr>
          <p:cNvSpPr/>
          <p:nvPr/>
        </p:nvSpPr>
        <p:spPr>
          <a:xfrm>
            <a:off x="3121250" y="4844391"/>
            <a:ext cx="2631232" cy="122579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Extreme memory bandwidth requirements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F33834-CD97-6050-C886-4E410443C6C9}"/>
              </a:ext>
            </a:extLst>
          </p:cNvPr>
          <p:cNvSpPr/>
          <p:nvPr/>
        </p:nvSpPr>
        <p:spPr>
          <a:xfrm>
            <a:off x="7706893" y="1777330"/>
            <a:ext cx="2631232" cy="1044146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Embarrassingly parallel compute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7EC3095-EB17-221F-BC08-3B0AA92DA3D0}"/>
              </a:ext>
            </a:extLst>
          </p:cNvPr>
          <p:cNvSpPr/>
          <p:nvPr/>
        </p:nvSpPr>
        <p:spPr>
          <a:xfrm>
            <a:off x="838200" y="3025502"/>
            <a:ext cx="2631232" cy="1151039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Very high network bandwidth requirements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04E3D29-D8FD-E211-4F98-314EA32FF5C1}"/>
              </a:ext>
            </a:extLst>
          </p:cNvPr>
          <p:cNvCxnSpPr>
            <a:cxnSpLocks/>
            <a:stCxn id="11" idx="2"/>
            <a:endCxn id="8" idx="7"/>
          </p:cNvCxnSpPr>
          <p:nvPr/>
        </p:nvCxnSpPr>
        <p:spPr>
          <a:xfrm flipH="1">
            <a:off x="7243640" y="2299403"/>
            <a:ext cx="463253" cy="6362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5388A1B-5E66-6E85-FC9A-50D86E336D99}"/>
              </a:ext>
            </a:extLst>
          </p:cNvPr>
          <p:cNvCxnSpPr>
            <a:cxnSpLocks/>
            <a:stCxn id="9" idx="1"/>
            <a:endCxn id="8" idx="5"/>
          </p:cNvCxnSpPr>
          <p:nvPr/>
        </p:nvCxnSpPr>
        <p:spPr>
          <a:xfrm flipH="1" flipV="1">
            <a:off x="7243640" y="4266372"/>
            <a:ext cx="985259" cy="2915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4BD291C-07AF-5411-AD54-CD3149047420}"/>
              </a:ext>
            </a:extLst>
          </p:cNvPr>
          <p:cNvCxnSpPr>
            <a:cxnSpLocks/>
            <a:stCxn id="12" idx="6"/>
            <a:endCxn id="8" idx="2"/>
          </p:cNvCxnSpPr>
          <p:nvPr/>
        </p:nvCxnSpPr>
        <p:spPr>
          <a:xfrm>
            <a:off x="3469432" y="3601022"/>
            <a:ext cx="63415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F1BBD28-30C0-E7C7-847A-D2B91D5273EA}"/>
              </a:ext>
            </a:extLst>
          </p:cNvPr>
          <p:cNvCxnSpPr>
            <a:cxnSpLocks/>
            <a:stCxn id="7" idx="4"/>
            <a:endCxn id="8" idx="1"/>
          </p:cNvCxnSpPr>
          <p:nvPr/>
        </p:nvCxnSpPr>
        <p:spPr>
          <a:xfrm>
            <a:off x="4546496" y="2444856"/>
            <a:ext cx="95840" cy="4908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4700921-2B0D-3388-943D-8E871F8EFE0A}"/>
              </a:ext>
            </a:extLst>
          </p:cNvPr>
          <p:cNvCxnSpPr>
            <a:cxnSpLocks/>
            <a:stCxn id="10" idx="0"/>
            <a:endCxn id="8" idx="3"/>
          </p:cNvCxnSpPr>
          <p:nvPr/>
        </p:nvCxnSpPr>
        <p:spPr>
          <a:xfrm flipV="1">
            <a:off x="4436866" y="4266372"/>
            <a:ext cx="205470" cy="5780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15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BD63E-AA40-0195-0072-57C1AF4EE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C503C-A358-B3FF-AEB7-6CAC334F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Today’s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B5119-D836-5B08-40FE-825C06041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Scaling clusters without melting the racks</a:t>
            </a:r>
          </a:p>
          <a:p>
            <a:endParaRPr lang="en-GB" dirty="0"/>
          </a:p>
          <a:p>
            <a:r>
              <a:rPr lang="en-GB" dirty="0"/>
              <a:t>Rethinking memory architectures for AI</a:t>
            </a:r>
          </a:p>
          <a:p>
            <a:endParaRPr lang="en-GB" dirty="0"/>
          </a:p>
          <a:p>
            <a:r>
              <a:rPr lang="en-GB" dirty="0"/>
              <a:t>Program transformation for specialized hardware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534F1-B3D4-B20A-8D2F-7FDA168ED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B6A5-6781-4E03-A77B-E22063AFEC7D}" type="datetime1">
              <a:rPr lang="en-GB" smtClean="0"/>
              <a:t>18/11/2025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37957-D0E9-D049-EF95-7F7927A9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132F6-18C3-F64D-2E9A-9474EB845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37C9-E0DE-4F78-82C8-76DC275B023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062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83227-FAC1-5C62-BE84-D65FEE5D4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B2C8F51-03AD-0949-7DA8-6371DA0CE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78" y="2810130"/>
            <a:ext cx="4663844" cy="3048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225219-113D-F650-4A58-F155440F3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Cluster scaling is hitting power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F044E-8544-03CB-0C4B-F76721E7F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739188"/>
          </a:xfrm>
        </p:spPr>
        <p:txBody>
          <a:bodyPr>
            <a:normAutofit/>
          </a:bodyPr>
          <a:lstStyle/>
          <a:p>
            <a:r>
              <a:rPr lang="en-GB" b="1"/>
              <a:t>Rack power density </a:t>
            </a:r>
            <a:r>
              <a:rPr lang="en-GB"/>
              <a:t>keeps growing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92E46B-1111-473D-CFA5-27C98E6DF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089" y="2894817"/>
            <a:ext cx="2597074" cy="2683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C49E35-5A05-1803-6EF6-B2727D2D338A}"/>
              </a:ext>
            </a:extLst>
          </p:cNvPr>
          <p:cNvSpPr txBox="1"/>
          <p:nvPr/>
        </p:nvSpPr>
        <p:spPr>
          <a:xfrm>
            <a:off x="8940661" y="5587450"/>
            <a:ext cx="132398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4364C"/>
                </a:solidFill>
                <a:effectLst/>
                <a:uLnTx/>
                <a:uFillTx/>
                <a:latin typeface="Segoe UI"/>
                <a:ea typeface="ＭＳ Ｐゴシック" pitchFamily="34" charset="-128"/>
                <a:cs typeface="+mn-cs"/>
              </a:rPr>
              <a:t>Power, cooling, etc.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51C288-2577-C389-0B85-7D3EA4CE2B0F}"/>
              </a:ext>
            </a:extLst>
          </p:cNvPr>
          <p:cNvSpPr/>
          <p:nvPr/>
        </p:nvSpPr>
        <p:spPr bwMode="auto">
          <a:xfrm>
            <a:off x="8805881" y="2894817"/>
            <a:ext cx="1637281" cy="2683993"/>
          </a:xfrm>
          <a:prstGeom prst="roundRect">
            <a:avLst>
              <a:gd name="adj" fmla="val 2395"/>
            </a:avLst>
          </a:prstGeom>
          <a:noFill/>
          <a:ln w="28575">
            <a:solidFill>
              <a:srgbClr val="F4364C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50210-98CA-FD7A-9A46-215EAD88EDAD}"/>
              </a:ext>
            </a:extLst>
          </p:cNvPr>
          <p:cNvSpPr txBox="1"/>
          <p:nvPr/>
        </p:nvSpPr>
        <p:spPr>
          <a:xfrm>
            <a:off x="7964988" y="2298563"/>
            <a:ext cx="22996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ＭＳ Ｐゴシック" pitchFamily="34" charset="-128"/>
                <a:cs typeface="+mn-cs"/>
                <a:hlinkClick r:id="rId5"/>
              </a:rPr>
              <a:t>Blackwell NVL72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34" charset="-128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FB971D-1E14-8D6F-3866-13FCE28E96AC}"/>
              </a:ext>
            </a:extLst>
          </p:cNvPr>
          <p:cNvSpPr/>
          <p:nvPr/>
        </p:nvSpPr>
        <p:spPr bwMode="auto">
          <a:xfrm>
            <a:off x="7879123" y="2872773"/>
            <a:ext cx="839739" cy="2683993"/>
          </a:xfrm>
          <a:prstGeom prst="roundRect">
            <a:avLst>
              <a:gd name="adj" fmla="val 2395"/>
            </a:avLst>
          </a:prstGeom>
          <a:noFill/>
          <a:ln w="28575"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9CD23C-E18D-5096-5A72-BABEC91EAB4E}"/>
              </a:ext>
            </a:extLst>
          </p:cNvPr>
          <p:cNvSpPr txBox="1"/>
          <p:nvPr/>
        </p:nvSpPr>
        <p:spPr>
          <a:xfrm>
            <a:off x="7705727" y="5625507"/>
            <a:ext cx="14140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ＭＳ Ｐゴシック" pitchFamily="34" charset="-128"/>
                <a:cs typeface="+mn-cs"/>
              </a:rPr>
              <a:t>GPUs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DBE87-51D1-ECA3-BC93-E92C4D757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8ED8-FAAA-4868-BC9C-F4C22615E079}" type="datetime1">
              <a:rPr lang="en-GB" smtClean="0"/>
              <a:t>18/11/2025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BA2E27-9241-AE9F-0BD4-199F2AAA2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Systems Research In the AI Era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92DD91-1039-F9A9-0ED3-4EA856F9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9695" y="6127750"/>
            <a:ext cx="2743200" cy="365125"/>
          </a:xfrm>
        </p:spPr>
        <p:txBody>
          <a:bodyPr/>
          <a:lstStyle/>
          <a:p>
            <a:fld id="{315137C9-E0DE-4F78-82C8-76DC275B023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30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WHITE TEMPLATE">
  <a:themeElements>
    <a:clrScheme name="2016 - Template BLUE, light back">
      <a:dk1>
        <a:srgbClr val="353535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2050"/>
      </a:accent2>
      <a:accent3>
        <a:srgbClr val="00BCF2"/>
      </a:accent3>
      <a:accent4>
        <a:srgbClr val="B4009E"/>
      </a:accent4>
      <a:accent5>
        <a:srgbClr val="737373"/>
      </a:accent5>
      <a:accent6>
        <a:srgbClr val="E6E6E6"/>
      </a:accent6>
      <a:hlink>
        <a:srgbClr val="0078D7"/>
      </a:hlink>
      <a:folHlink>
        <a:srgbClr val="0078D7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-9_Business_BLUE_2017_01.potx" id="{85FDBBA0-EF23-4239-B210-6D16F248693D}" vid="{CD38365E-7401-4665-AF36-7000951ED6D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3365</TotalTime>
  <Words>1432</Words>
  <Application>Microsoft Office PowerPoint</Application>
  <PresentationFormat>Widescreen</PresentationFormat>
  <Paragraphs>412</Paragraphs>
  <Slides>30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Aptos</vt:lpstr>
      <vt:lpstr>Aptos Display</vt:lpstr>
      <vt:lpstr>Arial</vt:lpstr>
      <vt:lpstr>Segoe UI</vt:lpstr>
      <vt:lpstr>Segoe UI Light</vt:lpstr>
      <vt:lpstr>Segoe UI Semibold</vt:lpstr>
      <vt:lpstr>Times New Roman</vt:lpstr>
      <vt:lpstr>Wingdings</vt:lpstr>
      <vt:lpstr>Office Theme</vt:lpstr>
      <vt:lpstr>WHITE TEMPLATE</vt:lpstr>
      <vt:lpstr>Systems research in the AI era</vt:lpstr>
      <vt:lpstr>It’s a great time to be a systems researcher</vt:lpstr>
      <vt:lpstr>MSR Future AI Infrastructure (FAI)</vt:lpstr>
      <vt:lpstr>The scale of AI infrastructure is staggering</vt:lpstr>
      <vt:lpstr>Silicon scaling is hitting limits</vt:lpstr>
      <vt:lpstr>Power and package size are big challenges</vt:lpstr>
      <vt:lpstr>What is different about AI workloads?</vt:lpstr>
      <vt:lpstr>Today’s talk</vt:lpstr>
      <vt:lpstr>Cluster scaling is hitting power limits</vt:lpstr>
      <vt:lpstr>Bandwidth-reach tradeoff</vt:lpstr>
      <vt:lpstr>Wide-and-slow to the rescue</vt:lpstr>
      <vt:lpstr>Switches still consume power</vt:lpstr>
      <vt:lpstr>Today’s talk</vt:lpstr>
      <vt:lpstr>Compute-memory gap is widening</vt:lpstr>
      <vt:lpstr>HBM: can’t live with it, can’t live without it</vt:lpstr>
      <vt:lpstr>Many operations are memory bound</vt:lpstr>
      <vt:lpstr>Specialization for compute is happening</vt:lpstr>
      <vt:lpstr>The challenge is data movement not access</vt:lpstr>
      <vt:lpstr>Re-emergence of PIM (Program in Memory)</vt:lpstr>
      <vt:lpstr>Example: PIM for decode attention</vt:lpstr>
      <vt:lpstr>The future is heterogenous and disaggregated</vt:lpstr>
      <vt:lpstr>Today’s talk</vt:lpstr>
      <vt:lpstr>Multiple ways to improve AI efficiency</vt:lpstr>
      <vt:lpstr>Quantizing models for NPU</vt:lpstr>
      <vt:lpstr>Quantization workflow</vt:lpstr>
      <vt:lpstr>Model rotation as program synthesis problem</vt:lpstr>
      <vt:lpstr>Aqua compiler</vt:lpstr>
      <vt:lpstr>New opportunities for PL techniques</vt:lpstr>
      <vt:lpstr>We’ve just started exploring</vt:lpstr>
      <vt:lpstr>Efficiency and scalability are crucial for AI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Dushyanth Narayanan</dc:creator>
  <cp:lastModifiedBy>Dushyanth Narayanan</cp:lastModifiedBy>
  <cp:revision>2</cp:revision>
  <dcterms:created xsi:type="dcterms:W3CDTF">2025-09-11T08:42:26Z</dcterms:created>
  <dcterms:modified xsi:type="dcterms:W3CDTF">2025-11-18T09:42:34Z</dcterms:modified>
</cp:coreProperties>
</file>